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6" r:id="rId5"/>
    <p:sldId id="257" r:id="rId6"/>
    <p:sldId id="258" r:id="rId7"/>
    <p:sldId id="287" r:id="rId8"/>
    <p:sldId id="283" r:id="rId9"/>
    <p:sldId id="267" r:id="rId10"/>
    <p:sldId id="268" r:id="rId11"/>
    <p:sldId id="269" r:id="rId12"/>
    <p:sldId id="270" r:id="rId13"/>
    <p:sldId id="271" r:id="rId14"/>
    <p:sldId id="285" r:id="rId15"/>
    <p:sldId id="272" r:id="rId16"/>
    <p:sldId id="273" r:id="rId17"/>
    <p:sldId id="276" r:id="rId18"/>
    <p:sldId id="277" r:id="rId19"/>
    <p:sldId id="282" r:id="rId20"/>
    <p:sldId id="279" r:id="rId21"/>
    <p:sldId id="280" r:id="rId22"/>
    <p:sldId id="281" r:id="rId23"/>
    <p:sldId id="284" r:id="rId24"/>
    <p:sldId id="288" r:id="rId25"/>
    <p:sldId id="260" r:id="rId26"/>
    <p:sldId id="261" r:id="rId27"/>
    <p:sldId id="265" r:id="rId28"/>
    <p:sldId id="262" r:id="rId29"/>
    <p:sldId id="275" r:id="rId30"/>
    <p:sldId id="28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246C50-9234-4417-8E08-B93B05A5405A}" v="1" dt="2020-08-05T14:33:36.8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14"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regoy, Jared" userId="030aa947-8a5e-4669-8623-f152cc128794" providerId="ADAL" clId="{6616A0BE-A163-44D3-BC14-48841C7700B8}"/>
    <pc:docChg chg="delSld">
      <pc:chgData name="Peregoy, Jared" userId="030aa947-8a5e-4669-8623-f152cc128794" providerId="ADAL" clId="{6616A0BE-A163-44D3-BC14-48841C7700B8}" dt="2020-08-05T14:23:55.686" v="0" actId="2696"/>
      <pc:docMkLst>
        <pc:docMk/>
      </pc:docMkLst>
      <pc:sldChg chg="del">
        <pc:chgData name="Peregoy, Jared" userId="030aa947-8a5e-4669-8623-f152cc128794" providerId="ADAL" clId="{6616A0BE-A163-44D3-BC14-48841C7700B8}" dt="2020-08-05T14:23:55.686" v="0" actId="2696"/>
        <pc:sldMkLst>
          <pc:docMk/>
          <pc:sldMk cId="1769547380" sldId="290"/>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4" Type="http://schemas.openxmlformats.org/officeDocument/2006/relationships/image" Target="../media/image26.svg"/></Relationships>
</file>

<file path=ppt/diagrams/_rels/data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4" Type="http://schemas.openxmlformats.org/officeDocument/2006/relationships/image" Target="../media/image3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4" Type="http://schemas.openxmlformats.org/officeDocument/2006/relationships/image" Target="../media/image26.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4" Type="http://schemas.openxmlformats.org/officeDocument/2006/relationships/image" Target="../media/image30.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5EDEDD2D-7DC8-43D7-A0A5-2ADF8C1E8FE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52D7D75-13A8-4510-BB58-7DC2E4DF11DD}">
      <dgm:prSet/>
      <dgm:spPr/>
      <dgm:t>
        <a:bodyPr/>
        <a:lstStyle/>
        <a:p>
          <a:pPr>
            <a:lnSpc>
              <a:spcPct val="100000"/>
            </a:lnSpc>
          </a:pPr>
          <a:r>
            <a:rPr lang="en-US"/>
            <a:t>CAP’s non-discrimination policy is based on public law as well as the Department of Defense and the United States Air Force policies.  Several key laws and policies are outlined in CAPR 36-1.  </a:t>
          </a:r>
        </a:p>
      </dgm:t>
    </dgm:pt>
    <dgm:pt modelId="{4F7FCBE8-F035-4451-937D-74B69A3E37D5}" type="parTrans" cxnId="{1B099A70-3DDA-4387-A577-9871256597D0}">
      <dgm:prSet/>
      <dgm:spPr/>
      <dgm:t>
        <a:bodyPr/>
        <a:lstStyle/>
        <a:p>
          <a:endParaRPr lang="en-US"/>
        </a:p>
      </dgm:t>
    </dgm:pt>
    <dgm:pt modelId="{75BC659D-5543-4911-A77E-1C55BA705AC1}" type="sibTrans" cxnId="{1B099A70-3DDA-4387-A577-9871256597D0}">
      <dgm:prSet/>
      <dgm:spPr/>
      <dgm:t>
        <a:bodyPr/>
        <a:lstStyle/>
        <a:p>
          <a:endParaRPr lang="en-US"/>
        </a:p>
      </dgm:t>
    </dgm:pt>
    <dgm:pt modelId="{820D68AF-44F1-4D96-9C0E-DCFB081B1CC8}">
      <dgm:prSet/>
      <dgm:spPr/>
      <dgm:t>
        <a:bodyPr/>
        <a:lstStyle/>
        <a:p>
          <a:pPr>
            <a:lnSpc>
              <a:spcPct val="100000"/>
            </a:lnSpc>
          </a:pPr>
          <a:r>
            <a:rPr lang="en-US"/>
            <a:t>Additionally, CAP has four core values: Integrity, Volunteer Service, Excellence, and Respect that serve as a guide for members to follow in the performance of their duties.  </a:t>
          </a:r>
        </a:p>
      </dgm:t>
    </dgm:pt>
    <dgm:pt modelId="{9564AF1A-C8A2-4F0D-A497-453AFB613E8F}" type="parTrans" cxnId="{779979C4-6A50-4928-B571-44277D4F120C}">
      <dgm:prSet/>
      <dgm:spPr/>
      <dgm:t>
        <a:bodyPr/>
        <a:lstStyle/>
        <a:p>
          <a:endParaRPr lang="en-US"/>
        </a:p>
      </dgm:t>
    </dgm:pt>
    <dgm:pt modelId="{E11EB31A-5C29-49E6-8E67-F38A6C0C1703}" type="sibTrans" cxnId="{779979C4-6A50-4928-B571-44277D4F120C}">
      <dgm:prSet/>
      <dgm:spPr/>
      <dgm:t>
        <a:bodyPr/>
        <a:lstStyle/>
        <a:p>
          <a:endParaRPr lang="en-US"/>
        </a:p>
      </dgm:t>
    </dgm:pt>
    <dgm:pt modelId="{747F2923-6E72-4925-AE68-769DE8003DE6}">
      <dgm:prSet/>
      <dgm:spPr/>
      <dgm:t>
        <a:bodyPr/>
        <a:lstStyle/>
        <a:p>
          <a:pPr>
            <a:lnSpc>
              <a:spcPct val="100000"/>
            </a:lnSpc>
          </a:pPr>
          <a:r>
            <a:rPr lang="en-US"/>
            <a:t>By adhering to the policy of non-discrimination, these core values are supported, but it is the value of Respect that closely aligns with non-discrimination because its focus is on how we treat others.  </a:t>
          </a:r>
        </a:p>
      </dgm:t>
    </dgm:pt>
    <dgm:pt modelId="{A329AC17-C532-44B1-9FD5-0E6EE7E5D3A4}" type="parTrans" cxnId="{3BF5D095-8B0D-4C12-8B2B-B8D72CCDEA18}">
      <dgm:prSet/>
      <dgm:spPr/>
      <dgm:t>
        <a:bodyPr/>
        <a:lstStyle/>
        <a:p>
          <a:endParaRPr lang="en-US"/>
        </a:p>
      </dgm:t>
    </dgm:pt>
    <dgm:pt modelId="{51EA375B-6D2B-48D4-954B-D38DB1BCBE3A}" type="sibTrans" cxnId="{3BF5D095-8B0D-4C12-8B2B-B8D72CCDEA18}">
      <dgm:prSet/>
      <dgm:spPr/>
      <dgm:t>
        <a:bodyPr/>
        <a:lstStyle/>
        <a:p>
          <a:endParaRPr lang="en-US"/>
        </a:p>
      </dgm:t>
    </dgm:pt>
    <dgm:pt modelId="{B072DD5C-FA34-4561-997F-051DB71A876D}">
      <dgm:prSet/>
      <dgm:spPr/>
      <dgm:t>
        <a:bodyPr/>
        <a:lstStyle/>
        <a:p>
          <a:pPr>
            <a:lnSpc>
              <a:spcPct val="100000"/>
            </a:lnSpc>
          </a:pPr>
          <a:r>
            <a:rPr lang="en-US"/>
            <a:t>According to Lexico.com, respect means “due regards for the feelings, wishes, or rights of others.”  When we adhere to the non-discrimination policy and only consider relevant factors for membership or participation, we are respecting each person as an individual.</a:t>
          </a:r>
        </a:p>
      </dgm:t>
    </dgm:pt>
    <dgm:pt modelId="{E9B2D0AF-3DF2-42D5-9372-49C2082C7775}" type="parTrans" cxnId="{672446A6-4C04-4B02-A328-28666BF3B16C}">
      <dgm:prSet/>
      <dgm:spPr/>
      <dgm:t>
        <a:bodyPr/>
        <a:lstStyle/>
        <a:p>
          <a:endParaRPr lang="en-US"/>
        </a:p>
      </dgm:t>
    </dgm:pt>
    <dgm:pt modelId="{962F354B-108E-4F2F-80E6-0F9B8051521F}" type="sibTrans" cxnId="{672446A6-4C04-4B02-A328-28666BF3B16C}">
      <dgm:prSet/>
      <dgm:spPr/>
      <dgm:t>
        <a:bodyPr/>
        <a:lstStyle/>
        <a:p>
          <a:endParaRPr lang="en-US"/>
        </a:p>
      </dgm:t>
    </dgm:pt>
    <dgm:pt modelId="{5A9D881A-1BD4-46C3-B939-08AF7A24FC6E}" type="pres">
      <dgm:prSet presAssocID="{5EDEDD2D-7DC8-43D7-A0A5-2ADF8C1E8FE3}" presName="root" presStyleCnt="0">
        <dgm:presLayoutVars>
          <dgm:dir/>
          <dgm:resizeHandles val="exact"/>
        </dgm:presLayoutVars>
      </dgm:prSet>
      <dgm:spPr/>
    </dgm:pt>
    <dgm:pt modelId="{51C242A2-1FDA-47A1-A459-1FE45046886A}" type="pres">
      <dgm:prSet presAssocID="{252D7D75-13A8-4510-BB58-7DC2E4DF11DD}" presName="compNode" presStyleCnt="0"/>
      <dgm:spPr/>
    </dgm:pt>
    <dgm:pt modelId="{2B5EDC7F-A771-4AC1-9CAC-D8968A62E474}" type="pres">
      <dgm:prSet presAssocID="{252D7D75-13A8-4510-BB58-7DC2E4DF11DD}" presName="bgRect" presStyleLbl="bgShp" presStyleIdx="0" presStyleCnt="4"/>
      <dgm:spPr/>
    </dgm:pt>
    <dgm:pt modelId="{40D2DF58-8CCA-4762-9A87-251B12E97422}" type="pres">
      <dgm:prSet presAssocID="{252D7D75-13A8-4510-BB58-7DC2E4DF11D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ilot"/>
        </a:ext>
      </dgm:extLst>
    </dgm:pt>
    <dgm:pt modelId="{BDB1D655-F9A7-49A7-9C42-3DD66462D181}" type="pres">
      <dgm:prSet presAssocID="{252D7D75-13A8-4510-BB58-7DC2E4DF11DD}" presName="spaceRect" presStyleCnt="0"/>
      <dgm:spPr/>
    </dgm:pt>
    <dgm:pt modelId="{B2552132-58DE-4C0E-B9E8-413B4AA436D7}" type="pres">
      <dgm:prSet presAssocID="{252D7D75-13A8-4510-BB58-7DC2E4DF11DD}" presName="parTx" presStyleLbl="revTx" presStyleIdx="0" presStyleCnt="4">
        <dgm:presLayoutVars>
          <dgm:chMax val="0"/>
          <dgm:chPref val="0"/>
        </dgm:presLayoutVars>
      </dgm:prSet>
      <dgm:spPr/>
    </dgm:pt>
    <dgm:pt modelId="{DDCA4F72-8BB0-4BAC-8640-0960D22CFB29}" type="pres">
      <dgm:prSet presAssocID="{75BC659D-5543-4911-A77E-1C55BA705AC1}" presName="sibTrans" presStyleCnt="0"/>
      <dgm:spPr/>
    </dgm:pt>
    <dgm:pt modelId="{230D9497-6F15-44BE-9A53-3A71C03662E0}" type="pres">
      <dgm:prSet presAssocID="{820D68AF-44F1-4D96-9C0E-DCFB081B1CC8}" presName="compNode" presStyleCnt="0"/>
      <dgm:spPr/>
    </dgm:pt>
    <dgm:pt modelId="{F75E9DB7-62FE-4780-A56C-2CACD41B285E}" type="pres">
      <dgm:prSet presAssocID="{820D68AF-44F1-4D96-9C0E-DCFB081B1CC8}" presName="bgRect" presStyleLbl="bgShp" presStyleIdx="1" presStyleCnt="4"/>
      <dgm:spPr/>
    </dgm:pt>
    <dgm:pt modelId="{45B5B5DF-8A71-4E45-90D7-9E9D01244E62}" type="pres">
      <dgm:prSet presAssocID="{820D68AF-44F1-4D96-9C0E-DCFB081B1CC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Roll"/>
        </a:ext>
      </dgm:extLst>
    </dgm:pt>
    <dgm:pt modelId="{F0267D0F-5C6F-4881-803E-5B82C3CBA6E9}" type="pres">
      <dgm:prSet presAssocID="{820D68AF-44F1-4D96-9C0E-DCFB081B1CC8}" presName="spaceRect" presStyleCnt="0"/>
      <dgm:spPr/>
    </dgm:pt>
    <dgm:pt modelId="{8E56BEA8-C420-4A55-855D-67D35CDA1920}" type="pres">
      <dgm:prSet presAssocID="{820D68AF-44F1-4D96-9C0E-DCFB081B1CC8}" presName="parTx" presStyleLbl="revTx" presStyleIdx="1" presStyleCnt="4">
        <dgm:presLayoutVars>
          <dgm:chMax val="0"/>
          <dgm:chPref val="0"/>
        </dgm:presLayoutVars>
      </dgm:prSet>
      <dgm:spPr/>
    </dgm:pt>
    <dgm:pt modelId="{BC64F8FB-2EF5-4CBE-8A32-7583E84B6CE2}" type="pres">
      <dgm:prSet presAssocID="{E11EB31A-5C29-49E6-8E67-F38A6C0C1703}" presName="sibTrans" presStyleCnt="0"/>
      <dgm:spPr/>
    </dgm:pt>
    <dgm:pt modelId="{2201ED35-AE42-45D0-8B3D-6A3CAC9F3CD8}" type="pres">
      <dgm:prSet presAssocID="{747F2923-6E72-4925-AE68-769DE8003DE6}" presName="compNode" presStyleCnt="0"/>
      <dgm:spPr/>
    </dgm:pt>
    <dgm:pt modelId="{021552B4-2D2C-4197-9601-6BB2BA596D4D}" type="pres">
      <dgm:prSet presAssocID="{747F2923-6E72-4925-AE68-769DE8003DE6}" presName="bgRect" presStyleLbl="bgShp" presStyleIdx="2" presStyleCnt="4"/>
      <dgm:spPr/>
    </dgm:pt>
    <dgm:pt modelId="{F3315CB3-9B5F-4F78-8D48-49EE67D07907}" type="pres">
      <dgm:prSet presAssocID="{747F2923-6E72-4925-AE68-769DE8003DE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of People"/>
        </a:ext>
      </dgm:extLst>
    </dgm:pt>
    <dgm:pt modelId="{23486D31-8B7D-464E-B16D-9B4C06229280}" type="pres">
      <dgm:prSet presAssocID="{747F2923-6E72-4925-AE68-769DE8003DE6}" presName="spaceRect" presStyleCnt="0"/>
      <dgm:spPr/>
    </dgm:pt>
    <dgm:pt modelId="{C064BE15-5EAF-418A-9141-15E46BA9CF2D}" type="pres">
      <dgm:prSet presAssocID="{747F2923-6E72-4925-AE68-769DE8003DE6}" presName="parTx" presStyleLbl="revTx" presStyleIdx="2" presStyleCnt="4">
        <dgm:presLayoutVars>
          <dgm:chMax val="0"/>
          <dgm:chPref val="0"/>
        </dgm:presLayoutVars>
      </dgm:prSet>
      <dgm:spPr/>
    </dgm:pt>
    <dgm:pt modelId="{13C34EF7-0D4A-428E-B169-F5CA84CB1DAD}" type="pres">
      <dgm:prSet presAssocID="{51EA375B-6D2B-48D4-954B-D38DB1BCBE3A}" presName="sibTrans" presStyleCnt="0"/>
      <dgm:spPr/>
    </dgm:pt>
    <dgm:pt modelId="{A022C58B-9B94-4259-9800-F4ADE70A4FD4}" type="pres">
      <dgm:prSet presAssocID="{B072DD5C-FA34-4561-997F-051DB71A876D}" presName="compNode" presStyleCnt="0"/>
      <dgm:spPr/>
    </dgm:pt>
    <dgm:pt modelId="{2E07851C-05CA-42F5-8931-4BA683240647}" type="pres">
      <dgm:prSet presAssocID="{B072DD5C-FA34-4561-997F-051DB71A876D}" presName="bgRect" presStyleLbl="bgShp" presStyleIdx="3" presStyleCnt="4"/>
      <dgm:spPr/>
    </dgm:pt>
    <dgm:pt modelId="{922CF14E-7020-4938-8BF8-AFA6560857E1}" type="pres">
      <dgm:prSet presAssocID="{B072DD5C-FA34-4561-997F-051DB71A876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4A725EC5-EB06-4787-9D2A-21C26FB4D8F7}" type="pres">
      <dgm:prSet presAssocID="{B072DD5C-FA34-4561-997F-051DB71A876D}" presName="spaceRect" presStyleCnt="0"/>
      <dgm:spPr/>
    </dgm:pt>
    <dgm:pt modelId="{E42999E5-81A4-46A2-908D-F3CF5559635B}" type="pres">
      <dgm:prSet presAssocID="{B072DD5C-FA34-4561-997F-051DB71A876D}" presName="parTx" presStyleLbl="revTx" presStyleIdx="3" presStyleCnt="4">
        <dgm:presLayoutVars>
          <dgm:chMax val="0"/>
          <dgm:chPref val="0"/>
        </dgm:presLayoutVars>
      </dgm:prSet>
      <dgm:spPr/>
    </dgm:pt>
  </dgm:ptLst>
  <dgm:cxnLst>
    <dgm:cxn modelId="{5A4EB210-4F98-4E6E-AB49-5E60F862104D}" type="presOf" srcId="{747F2923-6E72-4925-AE68-769DE8003DE6}" destId="{C064BE15-5EAF-418A-9141-15E46BA9CF2D}" srcOrd="0" destOrd="0" presId="urn:microsoft.com/office/officeart/2018/2/layout/IconVerticalSolidList"/>
    <dgm:cxn modelId="{15DA8070-F22F-43EA-950E-21FF6ECC64B5}" type="presOf" srcId="{252D7D75-13A8-4510-BB58-7DC2E4DF11DD}" destId="{B2552132-58DE-4C0E-B9E8-413B4AA436D7}" srcOrd="0" destOrd="0" presId="urn:microsoft.com/office/officeart/2018/2/layout/IconVerticalSolidList"/>
    <dgm:cxn modelId="{1B099A70-3DDA-4387-A577-9871256597D0}" srcId="{5EDEDD2D-7DC8-43D7-A0A5-2ADF8C1E8FE3}" destId="{252D7D75-13A8-4510-BB58-7DC2E4DF11DD}" srcOrd="0" destOrd="0" parTransId="{4F7FCBE8-F035-4451-937D-74B69A3E37D5}" sibTransId="{75BC659D-5543-4911-A77E-1C55BA705AC1}"/>
    <dgm:cxn modelId="{44B7B883-DE23-4AD0-A22A-9F99BC26C196}" type="presOf" srcId="{5EDEDD2D-7DC8-43D7-A0A5-2ADF8C1E8FE3}" destId="{5A9D881A-1BD4-46C3-B939-08AF7A24FC6E}" srcOrd="0" destOrd="0" presId="urn:microsoft.com/office/officeart/2018/2/layout/IconVerticalSolidList"/>
    <dgm:cxn modelId="{3BF5D095-8B0D-4C12-8B2B-B8D72CCDEA18}" srcId="{5EDEDD2D-7DC8-43D7-A0A5-2ADF8C1E8FE3}" destId="{747F2923-6E72-4925-AE68-769DE8003DE6}" srcOrd="2" destOrd="0" parTransId="{A329AC17-C532-44B1-9FD5-0E6EE7E5D3A4}" sibTransId="{51EA375B-6D2B-48D4-954B-D38DB1BCBE3A}"/>
    <dgm:cxn modelId="{672446A6-4C04-4B02-A328-28666BF3B16C}" srcId="{5EDEDD2D-7DC8-43D7-A0A5-2ADF8C1E8FE3}" destId="{B072DD5C-FA34-4561-997F-051DB71A876D}" srcOrd="3" destOrd="0" parTransId="{E9B2D0AF-3DF2-42D5-9372-49C2082C7775}" sibTransId="{962F354B-108E-4F2F-80E6-0F9B8051521F}"/>
    <dgm:cxn modelId="{D7401EAE-9455-4896-8A4A-1C27283D8A94}" type="presOf" srcId="{820D68AF-44F1-4D96-9C0E-DCFB081B1CC8}" destId="{8E56BEA8-C420-4A55-855D-67D35CDA1920}" srcOrd="0" destOrd="0" presId="urn:microsoft.com/office/officeart/2018/2/layout/IconVerticalSolidList"/>
    <dgm:cxn modelId="{4AAF81B7-8C88-46F4-A100-754C7776A002}" type="presOf" srcId="{B072DD5C-FA34-4561-997F-051DB71A876D}" destId="{E42999E5-81A4-46A2-908D-F3CF5559635B}" srcOrd="0" destOrd="0" presId="urn:microsoft.com/office/officeart/2018/2/layout/IconVerticalSolidList"/>
    <dgm:cxn modelId="{779979C4-6A50-4928-B571-44277D4F120C}" srcId="{5EDEDD2D-7DC8-43D7-A0A5-2ADF8C1E8FE3}" destId="{820D68AF-44F1-4D96-9C0E-DCFB081B1CC8}" srcOrd="1" destOrd="0" parTransId="{9564AF1A-C8A2-4F0D-A497-453AFB613E8F}" sibTransId="{E11EB31A-5C29-49E6-8E67-F38A6C0C1703}"/>
    <dgm:cxn modelId="{A25F8DD0-F036-43CD-8912-BC68C1A0B60A}" type="presParOf" srcId="{5A9D881A-1BD4-46C3-B939-08AF7A24FC6E}" destId="{51C242A2-1FDA-47A1-A459-1FE45046886A}" srcOrd="0" destOrd="0" presId="urn:microsoft.com/office/officeart/2018/2/layout/IconVerticalSolidList"/>
    <dgm:cxn modelId="{24FC5596-F3EF-40FD-9BFA-49CA64143AFA}" type="presParOf" srcId="{51C242A2-1FDA-47A1-A459-1FE45046886A}" destId="{2B5EDC7F-A771-4AC1-9CAC-D8968A62E474}" srcOrd="0" destOrd="0" presId="urn:microsoft.com/office/officeart/2018/2/layout/IconVerticalSolidList"/>
    <dgm:cxn modelId="{46C475F9-E270-42E6-9B97-746A3FBE88DC}" type="presParOf" srcId="{51C242A2-1FDA-47A1-A459-1FE45046886A}" destId="{40D2DF58-8CCA-4762-9A87-251B12E97422}" srcOrd="1" destOrd="0" presId="urn:microsoft.com/office/officeart/2018/2/layout/IconVerticalSolidList"/>
    <dgm:cxn modelId="{C2F69478-6922-4282-8528-F4D33B599F72}" type="presParOf" srcId="{51C242A2-1FDA-47A1-A459-1FE45046886A}" destId="{BDB1D655-F9A7-49A7-9C42-3DD66462D181}" srcOrd="2" destOrd="0" presId="urn:microsoft.com/office/officeart/2018/2/layout/IconVerticalSolidList"/>
    <dgm:cxn modelId="{B54ED8F9-781F-400E-BCA2-E21208E3FB16}" type="presParOf" srcId="{51C242A2-1FDA-47A1-A459-1FE45046886A}" destId="{B2552132-58DE-4C0E-B9E8-413B4AA436D7}" srcOrd="3" destOrd="0" presId="urn:microsoft.com/office/officeart/2018/2/layout/IconVerticalSolidList"/>
    <dgm:cxn modelId="{E2E35DD1-A6C4-4312-924B-EC90761FBCA0}" type="presParOf" srcId="{5A9D881A-1BD4-46C3-B939-08AF7A24FC6E}" destId="{DDCA4F72-8BB0-4BAC-8640-0960D22CFB29}" srcOrd="1" destOrd="0" presId="urn:microsoft.com/office/officeart/2018/2/layout/IconVerticalSolidList"/>
    <dgm:cxn modelId="{1C4B587F-9CC7-4A28-81DB-D57B7C939364}" type="presParOf" srcId="{5A9D881A-1BD4-46C3-B939-08AF7A24FC6E}" destId="{230D9497-6F15-44BE-9A53-3A71C03662E0}" srcOrd="2" destOrd="0" presId="urn:microsoft.com/office/officeart/2018/2/layout/IconVerticalSolidList"/>
    <dgm:cxn modelId="{B0A8A128-E863-4DE4-9E83-A0D3A12D6462}" type="presParOf" srcId="{230D9497-6F15-44BE-9A53-3A71C03662E0}" destId="{F75E9DB7-62FE-4780-A56C-2CACD41B285E}" srcOrd="0" destOrd="0" presId="urn:microsoft.com/office/officeart/2018/2/layout/IconVerticalSolidList"/>
    <dgm:cxn modelId="{8F3A802E-0C07-442D-8D3E-35D2BAAAB477}" type="presParOf" srcId="{230D9497-6F15-44BE-9A53-3A71C03662E0}" destId="{45B5B5DF-8A71-4E45-90D7-9E9D01244E62}" srcOrd="1" destOrd="0" presId="urn:microsoft.com/office/officeart/2018/2/layout/IconVerticalSolidList"/>
    <dgm:cxn modelId="{2A7A9B6A-3490-4180-BE09-34F7D0CA321D}" type="presParOf" srcId="{230D9497-6F15-44BE-9A53-3A71C03662E0}" destId="{F0267D0F-5C6F-4881-803E-5B82C3CBA6E9}" srcOrd="2" destOrd="0" presId="urn:microsoft.com/office/officeart/2018/2/layout/IconVerticalSolidList"/>
    <dgm:cxn modelId="{EBCC3245-B8D6-4F72-A8D8-CDD774C64D53}" type="presParOf" srcId="{230D9497-6F15-44BE-9A53-3A71C03662E0}" destId="{8E56BEA8-C420-4A55-855D-67D35CDA1920}" srcOrd="3" destOrd="0" presId="urn:microsoft.com/office/officeart/2018/2/layout/IconVerticalSolidList"/>
    <dgm:cxn modelId="{603782DD-66A4-486B-AB42-049E8C6AC1A1}" type="presParOf" srcId="{5A9D881A-1BD4-46C3-B939-08AF7A24FC6E}" destId="{BC64F8FB-2EF5-4CBE-8A32-7583E84B6CE2}" srcOrd="3" destOrd="0" presId="urn:microsoft.com/office/officeart/2018/2/layout/IconVerticalSolidList"/>
    <dgm:cxn modelId="{D3DB3FD1-0F0E-4135-8132-CF7EBF900F96}" type="presParOf" srcId="{5A9D881A-1BD4-46C3-B939-08AF7A24FC6E}" destId="{2201ED35-AE42-45D0-8B3D-6A3CAC9F3CD8}" srcOrd="4" destOrd="0" presId="urn:microsoft.com/office/officeart/2018/2/layout/IconVerticalSolidList"/>
    <dgm:cxn modelId="{969D686A-9299-4415-AC73-83344F5D7347}" type="presParOf" srcId="{2201ED35-AE42-45D0-8B3D-6A3CAC9F3CD8}" destId="{021552B4-2D2C-4197-9601-6BB2BA596D4D}" srcOrd="0" destOrd="0" presId="urn:microsoft.com/office/officeart/2018/2/layout/IconVerticalSolidList"/>
    <dgm:cxn modelId="{572571FA-65A0-4384-8D32-93F2711F9291}" type="presParOf" srcId="{2201ED35-AE42-45D0-8B3D-6A3CAC9F3CD8}" destId="{F3315CB3-9B5F-4F78-8D48-49EE67D07907}" srcOrd="1" destOrd="0" presId="urn:microsoft.com/office/officeart/2018/2/layout/IconVerticalSolidList"/>
    <dgm:cxn modelId="{381FE4D2-A969-4D9F-B4BE-D1701AD014D1}" type="presParOf" srcId="{2201ED35-AE42-45D0-8B3D-6A3CAC9F3CD8}" destId="{23486D31-8B7D-464E-B16D-9B4C06229280}" srcOrd="2" destOrd="0" presId="urn:microsoft.com/office/officeart/2018/2/layout/IconVerticalSolidList"/>
    <dgm:cxn modelId="{034674A2-0D83-4BFC-9A63-5D85F17B6AC5}" type="presParOf" srcId="{2201ED35-AE42-45D0-8B3D-6A3CAC9F3CD8}" destId="{C064BE15-5EAF-418A-9141-15E46BA9CF2D}" srcOrd="3" destOrd="0" presId="urn:microsoft.com/office/officeart/2018/2/layout/IconVerticalSolidList"/>
    <dgm:cxn modelId="{45B629EA-1D1D-4A5D-B46F-573B69264946}" type="presParOf" srcId="{5A9D881A-1BD4-46C3-B939-08AF7A24FC6E}" destId="{13C34EF7-0D4A-428E-B169-F5CA84CB1DAD}" srcOrd="5" destOrd="0" presId="urn:microsoft.com/office/officeart/2018/2/layout/IconVerticalSolidList"/>
    <dgm:cxn modelId="{FFEA4A81-36BE-44C0-A798-FC27843726C0}" type="presParOf" srcId="{5A9D881A-1BD4-46C3-B939-08AF7A24FC6E}" destId="{A022C58B-9B94-4259-9800-F4ADE70A4FD4}" srcOrd="6" destOrd="0" presId="urn:microsoft.com/office/officeart/2018/2/layout/IconVerticalSolidList"/>
    <dgm:cxn modelId="{9BF6AB53-696C-46B2-BCAF-CF1709F05FFE}" type="presParOf" srcId="{A022C58B-9B94-4259-9800-F4ADE70A4FD4}" destId="{2E07851C-05CA-42F5-8931-4BA683240647}" srcOrd="0" destOrd="0" presId="urn:microsoft.com/office/officeart/2018/2/layout/IconVerticalSolidList"/>
    <dgm:cxn modelId="{624D8FC6-E9F3-45B4-B22D-3C50CAA3D622}" type="presParOf" srcId="{A022C58B-9B94-4259-9800-F4ADE70A4FD4}" destId="{922CF14E-7020-4938-8BF8-AFA6560857E1}" srcOrd="1" destOrd="0" presId="urn:microsoft.com/office/officeart/2018/2/layout/IconVerticalSolidList"/>
    <dgm:cxn modelId="{739E3B39-F2D6-4283-87FF-D211EC210652}" type="presParOf" srcId="{A022C58B-9B94-4259-9800-F4ADE70A4FD4}" destId="{4A725EC5-EB06-4787-9D2A-21C26FB4D8F7}" srcOrd="2" destOrd="0" presId="urn:microsoft.com/office/officeart/2018/2/layout/IconVerticalSolidList"/>
    <dgm:cxn modelId="{C32D636B-04D7-4AB2-BB4F-078BEF09C9A6}" type="presParOf" srcId="{A022C58B-9B94-4259-9800-F4ADE70A4FD4}" destId="{E42999E5-81A4-46A2-908D-F3CF5559635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BF8370-F4BF-45EC-BF70-0F77D30744DD}"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30BA052-1697-48D9-8891-DB05893C0B6B}">
      <dgm:prSet/>
      <dgm:spPr/>
      <dgm:t>
        <a:bodyPr/>
        <a:lstStyle/>
        <a:p>
          <a:pPr rtl="0"/>
          <a:r>
            <a:rPr lang="en-US" b="0" dirty="0"/>
            <a:t>In addition to the Equal Opportunity compliance program, CAP has added a focus on diversity and inclusion.</a:t>
          </a:r>
          <a:r>
            <a:rPr lang="en-US" b="0" dirty="0">
              <a:latin typeface="Calibri Light" panose="020F0302020204030204"/>
            </a:rPr>
            <a:t> </a:t>
          </a:r>
          <a:endParaRPr lang="en-US" b="0" i="0" u="none" strike="noStrike" cap="none" baseline="0" noProof="0" dirty="0">
            <a:solidFill>
              <a:srgbClr val="010000"/>
            </a:solidFill>
            <a:latin typeface="Calibri Light"/>
            <a:cs typeface="Calibri Light"/>
          </a:endParaRPr>
        </a:p>
      </dgm:t>
    </dgm:pt>
    <dgm:pt modelId="{21A65EA2-C72F-4604-9737-A91E4B4B02B4}" type="parTrans" cxnId="{D870C225-22F2-4CC3-A7D9-6CAAAF77903E}">
      <dgm:prSet/>
      <dgm:spPr/>
      <dgm:t>
        <a:bodyPr/>
        <a:lstStyle/>
        <a:p>
          <a:endParaRPr lang="en-US"/>
        </a:p>
      </dgm:t>
    </dgm:pt>
    <dgm:pt modelId="{2AB43721-A1E9-445C-9CCD-DC50A77EC16A}" type="sibTrans" cxnId="{D870C225-22F2-4CC3-A7D9-6CAAAF77903E}">
      <dgm:prSet/>
      <dgm:spPr/>
      <dgm:t>
        <a:bodyPr/>
        <a:lstStyle/>
        <a:p>
          <a:endParaRPr lang="en-US"/>
        </a:p>
      </dgm:t>
    </dgm:pt>
    <dgm:pt modelId="{9B5AC799-AD73-4A03-9B3D-314C20A5E9E0}">
      <dgm:prSet/>
      <dgm:spPr/>
      <dgm:t>
        <a:bodyPr/>
        <a:lstStyle/>
        <a:p>
          <a:pPr rtl="0"/>
          <a:r>
            <a:rPr lang="en-US" b="0"/>
            <a:t>These </a:t>
          </a:r>
          <a:r>
            <a:rPr lang="en-US" b="0">
              <a:latin typeface="Calibri Light" panose="020F0302020204030204"/>
            </a:rPr>
            <a:t>complement</a:t>
          </a:r>
          <a:r>
            <a:rPr lang="en-US" b="0"/>
            <a:t>, but remain separate and distinct from, CAP’s Equal Opportunity compliance programs and activities.</a:t>
          </a:r>
          <a:r>
            <a:rPr lang="en-US" b="0">
              <a:latin typeface="Calibri Light" panose="020F0302020204030204"/>
            </a:rPr>
            <a:t>  </a:t>
          </a:r>
          <a:endParaRPr lang="en-US" b="0"/>
        </a:p>
      </dgm:t>
    </dgm:pt>
    <dgm:pt modelId="{F3CF672C-2676-48C6-BC26-62B0B7D050A0}" type="parTrans" cxnId="{766858AD-8E42-48BA-B602-5056B604ADCD}">
      <dgm:prSet/>
      <dgm:spPr/>
      <dgm:t>
        <a:bodyPr/>
        <a:lstStyle/>
        <a:p>
          <a:endParaRPr lang="en-US"/>
        </a:p>
      </dgm:t>
    </dgm:pt>
    <dgm:pt modelId="{AF69F2A3-CBEE-47BE-AF8D-BB2466882466}" type="sibTrans" cxnId="{766858AD-8E42-48BA-B602-5056B604ADCD}">
      <dgm:prSet/>
      <dgm:spPr/>
      <dgm:t>
        <a:bodyPr/>
        <a:lstStyle/>
        <a:p>
          <a:endParaRPr lang="en-US"/>
        </a:p>
      </dgm:t>
    </dgm:pt>
    <dgm:pt modelId="{BD6414F5-C889-4EE6-9EE5-0BD32CA4F82B}">
      <dgm:prSet/>
      <dgm:spPr/>
      <dgm:t>
        <a:bodyPr/>
        <a:lstStyle/>
        <a:p>
          <a:pPr rtl="0"/>
          <a:r>
            <a:rPr lang="en-US" b="0"/>
            <a:t>All three are essential if CAP is to stay competitive in attracting, recruiting, and retaining America’s best talent.</a:t>
          </a:r>
          <a:r>
            <a:rPr lang="en-US" b="0">
              <a:latin typeface="Calibri Light" panose="020F0302020204030204"/>
            </a:rPr>
            <a:t> </a:t>
          </a:r>
          <a:r>
            <a:rPr lang="en-US" b="0"/>
            <a:t> When a potential member sees a diverse membership, they can see themselves being welcomed and thriving in the organization.</a:t>
          </a:r>
          <a:r>
            <a:rPr lang="en-US" b="0">
              <a:latin typeface="Calibri Light" panose="020F0302020204030204"/>
            </a:rPr>
            <a:t>  </a:t>
          </a:r>
          <a:endParaRPr lang="en-US" b="0"/>
        </a:p>
      </dgm:t>
    </dgm:pt>
    <dgm:pt modelId="{3F23807D-6192-4DE5-8266-D0777BF2CB82}" type="parTrans" cxnId="{9B4A8353-3438-45B0-BAA9-C917E5DA38B6}">
      <dgm:prSet/>
      <dgm:spPr/>
      <dgm:t>
        <a:bodyPr/>
        <a:lstStyle/>
        <a:p>
          <a:endParaRPr lang="en-US"/>
        </a:p>
      </dgm:t>
    </dgm:pt>
    <dgm:pt modelId="{F7CE4BB3-566C-4BDD-9216-1CFADEF00FD0}" type="sibTrans" cxnId="{9B4A8353-3438-45B0-BAA9-C917E5DA38B6}">
      <dgm:prSet/>
      <dgm:spPr/>
      <dgm:t>
        <a:bodyPr/>
        <a:lstStyle/>
        <a:p>
          <a:endParaRPr lang="en-US"/>
        </a:p>
      </dgm:t>
    </dgm:pt>
    <dgm:pt modelId="{AE238E83-C9B8-4264-A36C-CDB63C9CE1A3}">
      <dgm:prSet/>
      <dgm:spPr/>
      <dgm:t>
        <a:bodyPr/>
        <a:lstStyle/>
        <a:p>
          <a:r>
            <a:rPr lang="en-US" b="0"/>
            <a:t>Members who feel their diversity is valued will want to continue to participate and support the organization, the membership, and the mission.</a:t>
          </a:r>
        </a:p>
      </dgm:t>
    </dgm:pt>
    <dgm:pt modelId="{4E682272-9429-4A79-A47F-D0826FBE1C47}" type="parTrans" cxnId="{30499F9F-E08E-4079-8492-F2182E1B89B6}">
      <dgm:prSet/>
      <dgm:spPr/>
      <dgm:t>
        <a:bodyPr/>
        <a:lstStyle/>
        <a:p>
          <a:endParaRPr lang="en-US"/>
        </a:p>
      </dgm:t>
    </dgm:pt>
    <dgm:pt modelId="{338381A0-0A77-44FB-AD43-832AE0068752}" type="sibTrans" cxnId="{30499F9F-E08E-4079-8492-F2182E1B89B6}">
      <dgm:prSet/>
      <dgm:spPr/>
      <dgm:t>
        <a:bodyPr/>
        <a:lstStyle/>
        <a:p>
          <a:endParaRPr lang="en-US"/>
        </a:p>
      </dgm:t>
    </dgm:pt>
    <dgm:pt modelId="{6859C53C-4D01-41B6-88D4-EEE7F1728FE8}" type="pres">
      <dgm:prSet presAssocID="{93BF8370-F4BF-45EC-BF70-0F77D30744DD}" presName="root" presStyleCnt="0">
        <dgm:presLayoutVars>
          <dgm:dir/>
          <dgm:resizeHandles val="exact"/>
        </dgm:presLayoutVars>
      </dgm:prSet>
      <dgm:spPr/>
    </dgm:pt>
    <dgm:pt modelId="{9B9D37C6-D228-488B-947F-EA404EEDF826}" type="pres">
      <dgm:prSet presAssocID="{93BF8370-F4BF-45EC-BF70-0F77D30744DD}" presName="container" presStyleCnt="0">
        <dgm:presLayoutVars>
          <dgm:dir/>
          <dgm:resizeHandles val="exact"/>
        </dgm:presLayoutVars>
      </dgm:prSet>
      <dgm:spPr/>
    </dgm:pt>
    <dgm:pt modelId="{8DA3E909-3100-4E31-A85E-D88B001492DB}" type="pres">
      <dgm:prSet presAssocID="{030BA052-1697-48D9-8891-DB05893C0B6B}" presName="compNode" presStyleCnt="0"/>
      <dgm:spPr/>
    </dgm:pt>
    <dgm:pt modelId="{E3E2A872-05A2-441D-A65A-1B2D21611C81}" type="pres">
      <dgm:prSet presAssocID="{030BA052-1697-48D9-8891-DB05893C0B6B}" presName="iconBgRect" presStyleLbl="bgShp" presStyleIdx="0" presStyleCnt="4"/>
      <dgm:spPr/>
    </dgm:pt>
    <dgm:pt modelId="{E7CBCC66-E08E-4A37-AFC0-F2369441E3AC}" type="pres">
      <dgm:prSet presAssocID="{030BA052-1697-48D9-8891-DB05893C0B6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dd Bookmark"/>
        </a:ext>
      </dgm:extLst>
    </dgm:pt>
    <dgm:pt modelId="{585DE470-4434-4476-BCDE-1763A6A8DF6C}" type="pres">
      <dgm:prSet presAssocID="{030BA052-1697-48D9-8891-DB05893C0B6B}" presName="spaceRect" presStyleCnt="0"/>
      <dgm:spPr/>
    </dgm:pt>
    <dgm:pt modelId="{DA80CD1A-7D74-48EF-8BE1-46CE160001B9}" type="pres">
      <dgm:prSet presAssocID="{030BA052-1697-48D9-8891-DB05893C0B6B}" presName="textRect" presStyleLbl="revTx" presStyleIdx="0" presStyleCnt="4">
        <dgm:presLayoutVars>
          <dgm:chMax val="1"/>
          <dgm:chPref val="1"/>
        </dgm:presLayoutVars>
      </dgm:prSet>
      <dgm:spPr/>
    </dgm:pt>
    <dgm:pt modelId="{B291869E-A8D3-4D38-9165-B5219A1C5365}" type="pres">
      <dgm:prSet presAssocID="{2AB43721-A1E9-445C-9CCD-DC50A77EC16A}" presName="sibTrans" presStyleLbl="sibTrans2D1" presStyleIdx="0" presStyleCnt="0"/>
      <dgm:spPr/>
    </dgm:pt>
    <dgm:pt modelId="{8B7315F5-2795-4D10-AB15-1772C0671FAA}" type="pres">
      <dgm:prSet presAssocID="{9B5AC799-AD73-4A03-9B3D-314C20A5E9E0}" presName="compNode" presStyleCnt="0"/>
      <dgm:spPr/>
    </dgm:pt>
    <dgm:pt modelId="{B7380CBD-6548-40B9-A683-A6AD535487F1}" type="pres">
      <dgm:prSet presAssocID="{9B5AC799-AD73-4A03-9B3D-314C20A5E9E0}" presName="iconBgRect" presStyleLbl="bgShp" presStyleIdx="1" presStyleCnt="4"/>
      <dgm:spPr/>
    </dgm:pt>
    <dgm:pt modelId="{F14A7320-960D-4404-A711-1F722F86774F}" type="pres">
      <dgm:prSet presAssocID="{9B5AC799-AD73-4A03-9B3D-314C20A5E9E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nboarding"/>
        </a:ext>
      </dgm:extLst>
    </dgm:pt>
    <dgm:pt modelId="{024CD6C4-59B9-4712-B989-9B3AE1A578B4}" type="pres">
      <dgm:prSet presAssocID="{9B5AC799-AD73-4A03-9B3D-314C20A5E9E0}" presName="spaceRect" presStyleCnt="0"/>
      <dgm:spPr/>
    </dgm:pt>
    <dgm:pt modelId="{252B849D-058A-4A81-8DC7-05269AD6DA0A}" type="pres">
      <dgm:prSet presAssocID="{9B5AC799-AD73-4A03-9B3D-314C20A5E9E0}" presName="textRect" presStyleLbl="revTx" presStyleIdx="1" presStyleCnt="4">
        <dgm:presLayoutVars>
          <dgm:chMax val="1"/>
          <dgm:chPref val="1"/>
        </dgm:presLayoutVars>
      </dgm:prSet>
      <dgm:spPr/>
    </dgm:pt>
    <dgm:pt modelId="{9E5D13F0-72DC-43C6-AD1F-E1B8312C077E}" type="pres">
      <dgm:prSet presAssocID="{AF69F2A3-CBEE-47BE-AF8D-BB2466882466}" presName="sibTrans" presStyleLbl="sibTrans2D1" presStyleIdx="0" presStyleCnt="0"/>
      <dgm:spPr/>
    </dgm:pt>
    <dgm:pt modelId="{F05207CA-68A3-4478-88F9-0AEF0B503BEC}" type="pres">
      <dgm:prSet presAssocID="{BD6414F5-C889-4EE6-9EE5-0BD32CA4F82B}" presName="compNode" presStyleCnt="0"/>
      <dgm:spPr/>
    </dgm:pt>
    <dgm:pt modelId="{CC695FBC-06DA-4051-AA88-BBCCFC4E737D}" type="pres">
      <dgm:prSet presAssocID="{BD6414F5-C889-4EE6-9EE5-0BD32CA4F82B}" presName="iconBgRect" presStyleLbl="bgShp" presStyleIdx="2" presStyleCnt="4"/>
      <dgm:spPr/>
    </dgm:pt>
    <dgm:pt modelId="{BB877FD6-F9B9-4913-A861-694CB11DD5CB}" type="pres">
      <dgm:prSet presAssocID="{BD6414F5-C889-4EE6-9EE5-0BD32CA4F82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ecruitment Management"/>
        </a:ext>
      </dgm:extLst>
    </dgm:pt>
    <dgm:pt modelId="{135472EC-D4E7-405B-9EF2-F60615D48883}" type="pres">
      <dgm:prSet presAssocID="{BD6414F5-C889-4EE6-9EE5-0BD32CA4F82B}" presName="spaceRect" presStyleCnt="0"/>
      <dgm:spPr/>
    </dgm:pt>
    <dgm:pt modelId="{20FBDA49-3F29-4DA9-A26A-0AF17014AFE3}" type="pres">
      <dgm:prSet presAssocID="{BD6414F5-C889-4EE6-9EE5-0BD32CA4F82B}" presName="textRect" presStyleLbl="revTx" presStyleIdx="2" presStyleCnt="4">
        <dgm:presLayoutVars>
          <dgm:chMax val="1"/>
          <dgm:chPref val="1"/>
        </dgm:presLayoutVars>
      </dgm:prSet>
      <dgm:spPr/>
    </dgm:pt>
    <dgm:pt modelId="{360471DC-ABF1-448A-9A66-F6142C923862}" type="pres">
      <dgm:prSet presAssocID="{F7CE4BB3-566C-4BDD-9216-1CFADEF00FD0}" presName="sibTrans" presStyleLbl="sibTrans2D1" presStyleIdx="0" presStyleCnt="0"/>
      <dgm:spPr/>
    </dgm:pt>
    <dgm:pt modelId="{C7252142-7EC1-4948-B5CB-4F61F21766B3}" type="pres">
      <dgm:prSet presAssocID="{AE238E83-C9B8-4264-A36C-CDB63C9CE1A3}" presName="compNode" presStyleCnt="0"/>
      <dgm:spPr/>
    </dgm:pt>
    <dgm:pt modelId="{E438B6B4-E630-473C-A247-0E532E6DDDC7}" type="pres">
      <dgm:prSet presAssocID="{AE238E83-C9B8-4264-A36C-CDB63C9CE1A3}" presName="iconBgRect" presStyleLbl="bgShp" presStyleIdx="3" presStyleCnt="4"/>
      <dgm:spPr/>
    </dgm:pt>
    <dgm:pt modelId="{6A917AF8-D79E-41AF-AA23-7E4ADBCB0D35}" type="pres">
      <dgm:prSet presAssocID="{AE238E83-C9B8-4264-A36C-CDB63C9CE1A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amily"/>
        </a:ext>
      </dgm:extLst>
    </dgm:pt>
    <dgm:pt modelId="{E5C83208-71CD-4098-8B31-0BF504FC2224}" type="pres">
      <dgm:prSet presAssocID="{AE238E83-C9B8-4264-A36C-CDB63C9CE1A3}" presName="spaceRect" presStyleCnt="0"/>
      <dgm:spPr/>
    </dgm:pt>
    <dgm:pt modelId="{AFBF79E8-6077-4BF9-8D2B-0E5D83E18419}" type="pres">
      <dgm:prSet presAssocID="{AE238E83-C9B8-4264-A36C-CDB63C9CE1A3}" presName="textRect" presStyleLbl="revTx" presStyleIdx="3" presStyleCnt="4">
        <dgm:presLayoutVars>
          <dgm:chMax val="1"/>
          <dgm:chPref val="1"/>
        </dgm:presLayoutVars>
      </dgm:prSet>
      <dgm:spPr/>
    </dgm:pt>
  </dgm:ptLst>
  <dgm:cxnLst>
    <dgm:cxn modelId="{99C43C1B-567E-4F3F-8BF0-6C4335F9C8B1}" type="presOf" srcId="{2AB43721-A1E9-445C-9CCD-DC50A77EC16A}" destId="{B291869E-A8D3-4D38-9165-B5219A1C5365}" srcOrd="0" destOrd="0" presId="urn:microsoft.com/office/officeart/2018/2/layout/IconCircleList"/>
    <dgm:cxn modelId="{D870C225-22F2-4CC3-A7D9-6CAAAF77903E}" srcId="{93BF8370-F4BF-45EC-BF70-0F77D30744DD}" destId="{030BA052-1697-48D9-8891-DB05893C0B6B}" srcOrd="0" destOrd="0" parTransId="{21A65EA2-C72F-4604-9737-A91E4B4B02B4}" sibTransId="{2AB43721-A1E9-445C-9CCD-DC50A77EC16A}"/>
    <dgm:cxn modelId="{A01C1249-C2B2-451E-854D-03E481D8668A}" type="presOf" srcId="{AE238E83-C9B8-4264-A36C-CDB63C9CE1A3}" destId="{AFBF79E8-6077-4BF9-8D2B-0E5D83E18419}" srcOrd="0" destOrd="0" presId="urn:microsoft.com/office/officeart/2018/2/layout/IconCircleList"/>
    <dgm:cxn modelId="{4BB08652-0D5E-412C-A823-79FF1BF1A704}" type="presOf" srcId="{F7CE4BB3-566C-4BDD-9216-1CFADEF00FD0}" destId="{360471DC-ABF1-448A-9A66-F6142C923862}" srcOrd="0" destOrd="0" presId="urn:microsoft.com/office/officeart/2018/2/layout/IconCircleList"/>
    <dgm:cxn modelId="{9B4A8353-3438-45B0-BAA9-C917E5DA38B6}" srcId="{93BF8370-F4BF-45EC-BF70-0F77D30744DD}" destId="{BD6414F5-C889-4EE6-9EE5-0BD32CA4F82B}" srcOrd="2" destOrd="0" parTransId="{3F23807D-6192-4DE5-8266-D0777BF2CB82}" sibTransId="{F7CE4BB3-566C-4BDD-9216-1CFADEF00FD0}"/>
    <dgm:cxn modelId="{EF6DC87E-7CE8-4DBC-B5F2-589B20AE3288}" type="presOf" srcId="{AF69F2A3-CBEE-47BE-AF8D-BB2466882466}" destId="{9E5D13F0-72DC-43C6-AD1F-E1B8312C077E}" srcOrd="0" destOrd="0" presId="urn:microsoft.com/office/officeart/2018/2/layout/IconCircleList"/>
    <dgm:cxn modelId="{30499F9F-E08E-4079-8492-F2182E1B89B6}" srcId="{93BF8370-F4BF-45EC-BF70-0F77D30744DD}" destId="{AE238E83-C9B8-4264-A36C-CDB63C9CE1A3}" srcOrd="3" destOrd="0" parTransId="{4E682272-9429-4A79-A47F-D0826FBE1C47}" sibTransId="{338381A0-0A77-44FB-AD43-832AE0068752}"/>
    <dgm:cxn modelId="{766858AD-8E42-48BA-B602-5056B604ADCD}" srcId="{93BF8370-F4BF-45EC-BF70-0F77D30744DD}" destId="{9B5AC799-AD73-4A03-9B3D-314C20A5E9E0}" srcOrd="1" destOrd="0" parTransId="{F3CF672C-2676-48C6-BC26-62B0B7D050A0}" sibTransId="{AF69F2A3-CBEE-47BE-AF8D-BB2466882466}"/>
    <dgm:cxn modelId="{97D887B3-0CE6-4E75-B7E7-CF6F8B206630}" type="presOf" srcId="{93BF8370-F4BF-45EC-BF70-0F77D30744DD}" destId="{6859C53C-4D01-41B6-88D4-EEE7F1728FE8}" srcOrd="0" destOrd="0" presId="urn:microsoft.com/office/officeart/2018/2/layout/IconCircleList"/>
    <dgm:cxn modelId="{0919DCE3-E0EA-4E4E-A849-2A3D9EBDDCC7}" type="presOf" srcId="{9B5AC799-AD73-4A03-9B3D-314C20A5E9E0}" destId="{252B849D-058A-4A81-8DC7-05269AD6DA0A}" srcOrd="0" destOrd="0" presId="urn:microsoft.com/office/officeart/2018/2/layout/IconCircleList"/>
    <dgm:cxn modelId="{0DF6CDE6-DB3F-4F83-A6AE-5832A79048AD}" type="presOf" srcId="{BD6414F5-C889-4EE6-9EE5-0BD32CA4F82B}" destId="{20FBDA49-3F29-4DA9-A26A-0AF17014AFE3}" srcOrd="0" destOrd="0" presId="urn:microsoft.com/office/officeart/2018/2/layout/IconCircleList"/>
    <dgm:cxn modelId="{FA6556EA-A343-46CA-A6CF-852F90C9C99C}" type="presOf" srcId="{030BA052-1697-48D9-8891-DB05893C0B6B}" destId="{DA80CD1A-7D74-48EF-8BE1-46CE160001B9}" srcOrd="0" destOrd="0" presId="urn:microsoft.com/office/officeart/2018/2/layout/IconCircleList"/>
    <dgm:cxn modelId="{599A0B26-C44C-4AC5-9A33-DD7B28C64D76}" type="presParOf" srcId="{6859C53C-4D01-41B6-88D4-EEE7F1728FE8}" destId="{9B9D37C6-D228-488B-947F-EA404EEDF826}" srcOrd="0" destOrd="0" presId="urn:microsoft.com/office/officeart/2018/2/layout/IconCircleList"/>
    <dgm:cxn modelId="{0C16F501-08D8-4E78-A0AE-3AF6CB8B70EC}" type="presParOf" srcId="{9B9D37C6-D228-488B-947F-EA404EEDF826}" destId="{8DA3E909-3100-4E31-A85E-D88B001492DB}" srcOrd="0" destOrd="0" presId="urn:microsoft.com/office/officeart/2018/2/layout/IconCircleList"/>
    <dgm:cxn modelId="{1CE906AB-B524-4DA3-95E2-046ED45A7313}" type="presParOf" srcId="{8DA3E909-3100-4E31-A85E-D88B001492DB}" destId="{E3E2A872-05A2-441D-A65A-1B2D21611C81}" srcOrd="0" destOrd="0" presId="urn:microsoft.com/office/officeart/2018/2/layout/IconCircleList"/>
    <dgm:cxn modelId="{1E931036-33C2-4231-80B4-EC54BF3C5C2A}" type="presParOf" srcId="{8DA3E909-3100-4E31-A85E-D88B001492DB}" destId="{E7CBCC66-E08E-4A37-AFC0-F2369441E3AC}" srcOrd="1" destOrd="0" presId="urn:microsoft.com/office/officeart/2018/2/layout/IconCircleList"/>
    <dgm:cxn modelId="{9E193ADC-8B57-4BB0-8055-34A27C9B1F4A}" type="presParOf" srcId="{8DA3E909-3100-4E31-A85E-D88B001492DB}" destId="{585DE470-4434-4476-BCDE-1763A6A8DF6C}" srcOrd="2" destOrd="0" presId="urn:microsoft.com/office/officeart/2018/2/layout/IconCircleList"/>
    <dgm:cxn modelId="{D8705965-FCF9-4CA7-AFD7-9F7147745900}" type="presParOf" srcId="{8DA3E909-3100-4E31-A85E-D88B001492DB}" destId="{DA80CD1A-7D74-48EF-8BE1-46CE160001B9}" srcOrd="3" destOrd="0" presId="urn:microsoft.com/office/officeart/2018/2/layout/IconCircleList"/>
    <dgm:cxn modelId="{EF298CFB-F859-46BD-B059-CAB4312DDD68}" type="presParOf" srcId="{9B9D37C6-D228-488B-947F-EA404EEDF826}" destId="{B291869E-A8D3-4D38-9165-B5219A1C5365}" srcOrd="1" destOrd="0" presId="urn:microsoft.com/office/officeart/2018/2/layout/IconCircleList"/>
    <dgm:cxn modelId="{8345FECD-A61E-4166-B167-8A8DAFEFF200}" type="presParOf" srcId="{9B9D37C6-D228-488B-947F-EA404EEDF826}" destId="{8B7315F5-2795-4D10-AB15-1772C0671FAA}" srcOrd="2" destOrd="0" presId="urn:microsoft.com/office/officeart/2018/2/layout/IconCircleList"/>
    <dgm:cxn modelId="{B1031E33-6937-43C1-B763-3827C8C2D68A}" type="presParOf" srcId="{8B7315F5-2795-4D10-AB15-1772C0671FAA}" destId="{B7380CBD-6548-40B9-A683-A6AD535487F1}" srcOrd="0" destOrd="0" presId="urn:microsoft.com/office/officeart/2018/2/layout/IconCircleList"/>
    <dgm:cxn modelId="{8030BF6C-2911-433B-9A73-C4C2A55F0FA0}" type="presParOf" srcId="{8B7315F5-2795-4D10-AB15-1772C0671FAA}" destId="{F14A7320-960D-4404-A711-1F722F86774F}" srcOrd="1" destOrd="0" presId="urn:microsoft.com/office/officeart/2018/2/layout/IconCircleList"/>
    <dgm:cxn modelId="{08A2833A-079B-4DB6-A32A-AA25454766DB}" type="presParOf" srcId="{8B7315F5-2795-4D10-AB15-1772C0671FAA}" destId="{024CD6C4-59B9-4712-B989-9B3AE1A578B4}" srcOrd="2" destOrd="0" presId="urn:microsoft.com/office/officeart/2018/2/layout/IconCircleList"/>
    <dgm:cxn modelId="{0488C227-1BBE-40EF-8D05-6F911F5D5552}" type="presParOf" srcId="{8B7315F5-2795-4D10-AB15-1772C0671FAA}" destId="{252B849D-058A-4A81-8DC7-05269AD6DA0A}" srcOrd="3" destOrd="0" presId="urn:microsoft.com/office/officeart/2018/2/layout/IconCircleList"/>
    <dgm:cxn modelId="{BE3BD2F4-D856-45A0-BBB8-178EFAD8FE0B}" type="presParOf" srcId="{9B9D37C6-D228-488B-947F-EA404EEDF826}" destId="{9E5D13F0-72DC-43C6-AD1F-E1B8312C077E}" srcOrd="3" destOrd="0" presId="urn:microsoft.com/office/officeart/2018/2/layout/IconCircleList"/>
    <dgm:cxn modelId="{67777E26-75F9-4103-9C54-9A71CE2B93AC}" type="presParOf" srcId="{9B9D37C6-D228-488B-947F-EA404EEDF826}" destId="{F05207CA-68A3-4478-88F9-0AEF0B503BEC}" srcOrd="4" destOrd="0" presId="urn:microsoft.com/office/officeart/2018/2/layout/IconCircleList"/>
    <dgm:cxn modelId="{F7E3FB13-28B8-4826-97EF-0C6F3CB79E85}" type="presParOf" srcId="{F05207CA-68A3-4478-88F9-0AEF0B503BEC}" destId="{CC695FBC-06DA-4051-AA88-BBCCFC4E737D}" srcOrd="0" destOrd="0" presId="urn:microsoft.com/office/officeart/2018/2/layout/IconCircleList"/>
    <dgm:cxn modelId="{5390BFDF-BA99-4BAE-A15C-3079E3D0BF4C}" type="presParOf" srcId="{F05207CA-68A3-4478-88F9-0AEF0B503BEC}" destId="{BB877FD6-F9B9-4913-A861-694CB11DD5CB}" srcOrd="1" destOrd="0" presId="urn:microsoft.com/office/officeart/2018/2/layout/IconCircleList"/>
    <dgm:cxn modelId="{929D0ACB-8263-4C7A-85D5-95C789C3A60F}" type="presParOf" srcId="{F05207CA-68A3-4478-88F9-0AEF0B503BEC}" destId="{135472EC-D4E7-405B-9EF2-F60615D48883}" srcOrd="2" destOrd="0" presId="urn:microsoft.com/office/officeart/2018/2/layout/IconCircleList"/>
    <dgm:cxn modelId="{C77F98F5-FB0B-4EAF-BC13-DEE66C085E2F}" type="presParOf" srcId="{F05207CA-68A3-4478-88F9-0AEF0B503BEC}" destId="{20FBDA49-3F29-4DA9-A26A-0AF17014AFE3}" srcOrd="3" destOrd="0" presId="urn:microsoft.com/office/officeart/2018/2/layout/IconCircleList"/>
    <dgm:cxn modelId="{AD31A952-E80D-459A-AD94-78E63F169697}" type="presParOf" srcId="{9B9D37C6-D228-488B-947F-EA404EEDF826}" destId="{360471DC-ABF1-448A-9A66-F6142C923862}" srcOrd="5" destOrd="0" presId="urn:microsoft.com/office/officeart/2018/2/layout/IconCircleList"/>
    <dgm:cxn modelId="{7F5BA944-B4B1-400E-8DA3-B72029255301}" type="presParOf" srcId="{9B9D37C6-D228-488B-947F-EA404EEDF826}" destId="{C7252142-7EC1-4948-B5CB-4F61F21766B3}" srcOrd="6" destOrd="0" presId="urn:microsoft.com/office/officeart/2018/2/layout/IconCircleList"/>
    <dgm:cxn modelId="{A5037E77-C8CD-4206-A491-ECC46C8FD676}" type="presParOf" srcId="{C7252142-7EC1-4948-B5CB-4F61F21766B3}" destId="{E438B6B4-E630-473C-A247-0E532E6DDDC7}" srcOrd="0" destOrd="0" presId="urn:microsoft.com/office/officeart/2018/2/layout/IconCircleList"/>
    <dgm:cxn modelId="{8859856B-C123-4AE4-BA33-4E9FC28095BE}" type="presParOf" srcId="{C7252142-7EC1-4948-B5CB-4F61F21766B3}" destId="{6A917AF8-D79E-41AF-AA23-7E4ADBCB0D35}" srcOrd="1" destOrd="0" presId="urn:microsoft.com/office/officeart/2018/2/layout/IconCircleList"/>
    <dgm:cxn modelId="{F264A73C-DFC2-4700-BA04-470C2A930BD7}" type="presParOf" srcId="{C7252142-7EC1-4948-B5CB-4F61F21766B3}" destId="{E5C83208-71CD-4098-8B31-0BF504FC2224}" srcOrd="2" destOrd="0" presId="urn:microsoft.com/office/officeart/2018/2/layout/IconCircleList"/>
    <dgm:cxn modelId="{0FB65986-F20A-48FD-A202-8E315B2426E6}" type="presParOf" srcId="{C7252142-7EC1-4948-B5CB-4F61F21766B3}" destId="{AFBF79E8-6077-4BF9-8D2B-0E5D83E18419}"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AB9D69-5EB5-41F7-97C3-E6AC2E9FAC52}" type="doc">
      <dgm:prSet loTypeId="urn:microsoft.com/office/officeart/2016/7/layout/LinearBlockProcessNumbered" loCatId="process" qsTypeId="urn:microsoft.com/office/officeart/2005/8/quickstyle/simple1" qsCatId="simple" csTypeId="urn:microsoft.com/office/officeart/2005/8/colors/colorful1" csCatId="colorful" phldr="1"/>
      <dgm:spPr/>
      <dgm:t>
        <a:bodyPr/>
        <a:lstStyle/>
        <a:p>
          <a:endParaRPr lang="en-US"/>
        </a:p>
      </dgm:t>
    </dgm:pt>
    <dgm:pt modelId="{8D3082CF-6D17-42BF-A7FF-07BCE3735D37}">
      <dgm:prSet/>
      <dgm:spPr/>
      <dgm:t>
        <a:bodyPr/>
        <a:lstStyle/>
        <a:p>
          <a:pPr>
            <a:defRPr cap="all"/>
          </a:pPr>
          <a:r>
            <a:rPr lang="en-US"/>
            <a:t>The essential function required of the cadet drill test is to demonstrate proficiency of drill.</a:t>
          </a:r>
          <a:r>
            <a:rPr lang="en-US">
              <a:latin typeface="Calibri Light" panose="020F0302020204030204"/>
            </a:rPr>
            <a:t>  </a:t>
          </a:r>
          <a:endParaRPr lang="en-US"/>
        </a:p>
      </dgm:t>
    </dgm:pt>
    <dgm:pt modelId="{05223CA3-C716-4628-B53C-4CAD8B5A7D1A}" type="parTrans" cxnId="{22566C03-FDC1-496D-8503-C9858ACDBA69}">
      <dgm:prSet/>
      <dgm:spPr/>
      <dgm:t>
        <a:bodyPr/>
        <a:lstStyle/>
        <a:p>
          <a:endParaRPr lang="en-US"/>
        </a:p>
      </dgm:t>
    </dgm:pt>
    <dgm:pt modelId="{E279C7F7-C02E-401E-9ECF-38E271417255}" type="sibTrans" cxnId="{22566C03-FDC1-496D-8503-C9858ACDBA69}">
      <dgm:prSet phldrT="01"/>
      <dgm:spPr/>
      <dgm:t>
        <a:bodyPr/>
        <a:lstStyle/>
        <a:p>
          <a:r>
            <a:rPr lang="en-US"/>
            <a:t>01</a:t>
          </a:r>
        </a:p>
      </dgm:t>
    </dgm:pt>
    <dgm:pt modelId="{C3F6D262-5A46-48F9-8A03-8A2EB34F539F}">
      <dgm:prSet/>
      <dgm:spPr/>
      <dgm:t>
        <a:bodyPr/>
        <a:lstStyle/>
        <a:p>
          <a:pPr>
            <a:defRPr cap="all"/>
          </a:pPr>
          <a:r>
            <a:rPr lang="en-US"/>
            <a:t>A reasonable accommodation for a cadet in a wheelchair could be to have them perform the moves they can (e.g., hand salute, modified attention) then explain the drill movements that they cannot perform.</a:t>
          </a:r>
          <a:r>
            <a:rPr lang="en-US">
              <a:latin typeface="Calibri Light" panose="020F0302020204030204"/>
            </a:rPr>
            <a:t>  </a:t>
          </a:r>
          <a:endParaRPr lang="en-US"/>
        </a:p>
      </dgm:t>
    </dgm:pt>
    <dgm:pt modelId="{C017321B-97A8-48CC-B19C-8987BA5A348E}" type="parTrans" cxnId="{DB583FEF-3176-404E-9565-FF19260CD8FE}">
      <dgm:prSet/>
      <dgm:spPr/>
      <dgm:t>
        <a:bodyPr/>
        <a:lstStyle/>
        <a:p>
          <a:endParaRPr lang="en-US"/>
        </a:p>
      </dgm:t>
    </dgm:pt>
    <dgm:pt modelId="{2B190016-6F9B-477F-82D1-70C10D9E3117}" type="sibTrans" cxnId="{DB583FEF-3176-404E-9565-FF19260CD8FE}">
      <dgm:prSet phldrT="02"/>
      <dgm:spPr/>
      <dgm:t>
        <a:bodyPr/>
        <a:lstStyle/>
        <a:p>
          <a:r>
            <a:rPr lang="en-US"/>
            <a:t>02</a:t>
          </a:r>
        </a:p>
      </dgm:t>
    </dgm:pt>
    <dgm:pt modelId="{A44962E6-3A3E-47DB-831C-939BB00D4964}">
      <dgm:prSet/>
      <dgm:spPr/>
      <dgm:t>
        <a:bodyPr/>
        <a:lstStyle/>
        <a:p>
          <a:pPr>
            <a:defRPr cap="all"/>
          </a:pPr>
          <a:r>
            <a:rPr lang="en-US"/>
            <a:t>In Achievement 4, only the cadet’s ability to call commands properly is being evaluated, so for this test, the cadet does not need an accommodation.</a:t>
          </a:r>
        </a:p>
      </dgm:t>
    </dgm:pt>
    <dgm:pt modelId="{66CA766D-4583-42F7-A628-16CB01459630}" type="parTrans" cxnId="{B896565E-F378-4681-BD31-50571FC82D7F}">
      <dgm:prSet/>
      <dgm:spPr/>
      <dgm:t>
        <a:bodyPr/>
        <a:lstStyle/>
        <a:p>
          <a:endParaRPr lang="en-US"/>
        </a:p>
      </dgm:t>
    </dgm:pt>
    <dgm:pt modelId="{E3F8F1D7-36E2-4348-A0E9-580A9454A4FD}" type="sibTrans" cxnId="{B896565E-F378-4681-BD31-50571FC82D7F}">
      <dgm:prSet phldrT="03"/>
      <dgm:spPr/>
      <dgm:t>
        <a:bodyPr/>
        <a:lstStyle/>
        <a:p>
          <a:r>
            <a:rPr lang="en-US"/>
            <a:t>03</a:t>
          </a:r>
        </a:p>
      </dgm:t>
    </dgm:pt>
    <dgm:pt modelId="{274E7E5E-888B-4023-8446-C1A905F8E896}" type="pres">
      <dgm:prSet presAssocID="{37AB9D69-5EB5-41F7-97C3-E6AC2E9FAC52}" presName="Name0" presStyleCnt="0">
        <dgm:presLayoutVars>
          <dgm:animLvl val="lvl"/>
          <dgm:resizeHandles val="exact"/>
        </dgm:presLayoutVars>
      </dgm:prSet>
      <dgm:spPr/>
    </dgm:pt>
    <dgm:pt modelId="{B174E68F-0F15-4575-830E-513BD816F9E2}" type="pres">
      <dgm:prSet presAssocID="{8D3082CF-6D17-42BF-A7FF-07BCE3735D37}" presName="compositeNode" presStyleCnt="0">
        <dgm:presLayoutVars>
          <dgm:bulletEnabled val="1"/>
        </dgm:presLayoutVars>
      </dgm:prSet>
      <dgm:spPr/>
    </dgm:pt>
    <dgm:pt modelId="{5C63B15D-536B-4CB5-9598-7653217E6AE2}" type="pres">
      <dgm:prSet presAssocID="{8D3082CF-6D17-42BF-A7FF-07BCE3735D37}" presName="bgRect" presStyleLbl="alignNode1" presStyleIdx="0" presStyleCnt="3"/>
      <dgm:spPr/>
    </dgm:pt>
    <dgm:pt modelId="{7F76C5BC-A70F-4C34-A841-0C49D0FE355F}" type="pres">
      <dgm:prSet presAssocID="{E279C7F7-C02E-401E-9ECF-38E271417255}" presName="sibTransNodeRect" presStyleLbl="alignNode1" presStyleIdx="0" presStyleCnt="3">
        <dgm:presLayoutVars>
          <dgm:chMax val="0"/>
          <dgm:bulletEnabled val="1"/>
        </dgm:presLayoutVars>
      </dgm:prSet>
      <dgm:spPr/>
    </dgm:pt>
    <dgm:pt modelId="{96D94349-06A5-444E-9D94-4C2CFE501BF1}" type="pres">
      <dgm:prSet presAssocID="{8D3082CF-6D17-42BF-A7FF-07BCE3735D37}" presName="nodeRect" presStyleLbl="alignNode1" presStyleIdx="0" presStyleCnt="3">
        <dgm:presLayoutVars>
          <dgm:bulletEnabled val="1"/>
        </dgm:presLayoutVars>
      </dgm:prSet>
      <dgm:spPr/>
    </dgm:pt>
    <dgm:pt modelId="{ED4022BB-BFFA-4514-B5A9-FF5C146E533B}" type="pres">
      <dgm:prSet presAssocID="{E279C7F7-C02E-401E-9ECF-38E271417255}" presName="sibTrans" presStyleCnt="0"/>
      <dgm:spPr/>
    </dgm:pt>
    <dgm:pt modelId="{006922DC-AD70-40A2-93DA-AB07A0E6647F}" type="pres">
      <dgm:prSet presAssocID="{C3F6D262-5A46-48F9-8A03-8A2EB34F539F}" presName="compositeNode" presStyleCnt="0">
        <dgm:presLayoutVars>
          <dgm:bulletEnabled val="1"/>
        </dgm:presLayoutVars>
      </dgm:prSet>
      <dgm:spPr/>
    </dgm:pt>
    <dgm:pt modelId="{63B44073-169D-4CB8-B24D-C9AB1C6D7FF2}" type="pres">
      <dgm:prSet presAssocID="{C3F6D262-5A46-48F9-8A03-8A2EB34F539F}" presName="bgRect" presStyleLbl="alignNode1" presStyleIdx="1" presStyleCnt="3"/>
      <dgm:spPr/>
    </dgm:pt>
    <dgm:pt modelId="{E49D8A22-FD42-4C6F-B2B5-6CB225D4FB28}" type="pres">
      <dgm:prSet presAssocID="{2B190016-6F9B-477F-82D1-70C10D9E3117}" presName="sibTransNodeRect" presStyleLbl="alignNode1" presStyleIdx="1" presStyleCnt="3">
        <dgm:presLayoutVars>
          <dgm:chMax val="0"/>
          <dgm:bulletEnabled val="1"/>
        </dgm:presLayoutVars>
      </dgm:prSet>
      <dgm:spPr/>
    </dgm:pt>
    <dgm:pt modelId="{8F57BE62-8392-41DE-A69C-0C252E5B38E9}" type="pres">
      <dgm:prSet presAssocID="{C3F6D262-5A46-48F9-8A03-8A2EB34F539F}" presName="nodeRect" presStyleLbl="alignNode1" presStyleIdx="1" presStyleCnt="3">
        <dgm:presLayoutVars>
          <dgm:bulletEnabled val="1"/>
        </dgm:presLayoutVars>
      </dgm:prSet>
      <dgm:spPr/>
    </dgm:pt>
    <dgm:pt modelId="{6F306BB2-475C-492D-8D79-1B4FA3C829D7}" type="pres">
      <dgm:prSet presAssocID="{2B190016-6F9B-477F-82D1-70C10D9E3117}" presName="sibTrans" presStyleCnt="0"/>
      <dgm:spPr/>
    </dgm:pt>
    <dgm:pt modelId="{557D669C-B4BB-4267-A601-1C834948DDDA}" type="pres">
      <dgm:prSet presAssocID="{A44962E6-3A3E-47DB-831C-939BB00D4964}" presName="compositeNode" presStyleCnt="0">
        <dgm:presLayoutVars>
          <dgm:bulletEnabled val="1"/>
        </dgm:presLayoutVars>
      </dgm:prSet>
      <dgm:spPr/>
    </dgm:pt>
    <dgm:pt modelId="{EC89982F-455A-4F98-8417-4293B1950C0C}" type="pres">
      <dgm:prSet presAssocID="{A44962E6-3A3E-47DB-831C-939BB00D4964}" presName="bgRect" presStyleLbl="alignNode1" presStyleIdx="2" presStyleCnt="3"/>
      <dgm:spPr/>
    </dgm:pt>
    <dgm:pt modelId="{783ED727-DA8D-47C4-AA0B-9148E9E3AD22}" type="pres">
      <dgm:prSet presAssocID="{E3F8F1D7-36E2-4348-A0E9-580A9454A4FD}" presName="sibTransNodeRect" presStyleLbl="alignNode1" presStyleIdx="2" presStyleCnt="3">
        <dgm:presLayoutVars>
          <dgm:chMax val="0"/>
          <dgm:bulletEnabled val="1"/>
        </dgm:presLayoutVars>
      </dgm:prSet>
      <dgm:spPr/>
    </dgm:pt>
    <dgm:pt modelId="{31865FC7-BB43-4376-950A-32EB140ACA0E}" type="pres">
      <dgm:prSet presAssocID="{A44962E6-3A3E-47DB-831C-939BB00D4964}" presName="nodeRect" presStyleLbl="alignNode1" presStyleIdx="2" presStyleCnt="3">
        <dgm:presLayoutVars>
          <dgm:bulletEnabled val="1"/>
        </dgm:presLayoutVars>
      </dgm:prSet>
      <dgm:spPr/>
    </dgm:pt>
  </dgm:ptLst>
  <dgm:cxnLst>
    <dgm:cxn modelId="{8C913103-7247-4790-8FA0-C36E46D4C23C}" type="presOf" srcId="{E279C7F7-C02E-401E-9ECF-38E271417255}" destId="{7F76C5BC-A70F-4C34-A841-0C49D0FE355F}" srcOrd="0" destOrd="0" presId="urn:microsoft.com/office/officeart/2016/7/layout/LinearBlockProcessNumbered"/>
    <dgm:cxn modelId="{22566C03-FDC1-496D-8503-C9858ACDBA69}" srcId="{37AB9D69-5EB5-41F7-97C3-E6AC2E9FAC52}" destId="{8D3082CF-6D17-42BF-A7FF-07BCE3735D37}" srcOrd="0" destOrd="0" parTransId="{05223CA3-C716-4628-B53C-4CAD8B5A7D1A}" sibTransId="{E279C7F7-C02E-401E-9ECF-38E271417255}"/>
    <dgm:cxn modelId="{28BE1308-A9E0-4BB8-BF61-485949054B9F}" type="presOf" srcId="{8D3082CF-6D17-42BF-A7FF-07BCE3735D37}" destId="{96D94349-06A5-444E-9D94-4C2CFE501BF1}" srcOrd="1" destOrd="0" presId="urn:microsoft.com/office/officeart/2016/7/layout/LinearBlockProcessNumbered"/>
    <dgm:cxn modelId="{A07C5116-517D-439B-9F7D-08910ACDBE58}" type="presOf" srcId="{A44962E6-3A3E-47DB-831C-939BB00D4964}" destId="{31865FC7-BB43-4376-950A-32EB140ACA0E}" srcOrd="1" destOrd="0" presId="urn:microsoft.com/office/officeart/2016/7/layout/LinearBlockProcessNumbered"/>
    <dgm:cxn modelId="{2D8BC021-E29A-4AAF-901B-D5CF8C430D64}" type="presOf" srcId="{2B190016-6F9B-477F-82D1-70C10D9E3117}" destId="{E49D8A22-FD42-4C6F-B2B5-6CB225D4FB28}" srcOrd="0" destOrd="0" presId="urn:microsoft.com/office/officeart/2016/7/layout/LinearBlockProcessNumbered"/>
    <dgm:cxn modelId="{B896565E-F378-4681-BD31-50571FC82D7F}" srcId="{37AB9D69-5EB5-41F7-97C3-E6AC2E9FAC52}" destId="{A44962E6-3A3E-47DB-831C-939BB00D4964}" srcOrd="2" destOrd="0" parTransId="{66CA766D-4583-42F7-A628-16CB01459630}" sibTransId="{E3F8F1D7-36E2-4348-A0E9-580A9454A4FD}"/>
    <dgm:cxn modelId="{BE82824A-F084-4C4E-B3F4-4C831CFDE7A5}" type="presOf" srcId="{C3F6D262-5A46-48F9-8A03-8A2EB34F539F}" destId="{63B44073-169D-4CB8-B24D-C9AB1C6D7FF2}" srcOrd="0" destOrd="0" presId="urn:microsoft.com/office/officeart/2016/7/layout/LinearBlockProcessNumbered"/>
    <dgm:cxn modelId="{4644889C-0123-40F8-97D2-01779BBC062A}" type="presOf" srcId="{A44962E6-3A3E-47DB-831C-939BB00D4964}" destId="{EC89982F-455A-4F98-8417-4293B1950C0C}" srcOrd="0" destOrd="0" presId="urn:microsoft.com/office/officeart/2016/7/layout/LinearBlockProcessNumbered"/>
    <dgm:cxn modelId="{301C329E-F0C1-424F-BF97-702DEE91F39D}" type="presOf" srcId="{E3F8F1D7-36E2-4348-A0E9-580A9454A4FD}" destId="{783ED727-DA8D-47C4-AA0B-9148E9E3AD22}" srcOrd="0" destOrd="0" presId="urn:microsoft.com/office/officeart/2016/7/layout/LinearBlockProcessNumbered"/>
    <dgm:cxn modelId="{17ACC5B3-7C8F-4EE7-964F-8B1A687A8FCA}" type="presOf" srcId="{C3F6D262-5A46-48F9-8A03-8A2EB34F539F}" destId="{8F57BE62-8392-41DE-A69C-0C252E5B38E9}" srcOrd="1" destOrd="0" presId="urn:microsoft.com/office/officeart/2016/7/layout/LinearBlockProcessNumbered"/>
    <dgm:cxn modelId="{6F93F7C5-5437-4B62-9AC6-2702E1DC108D}" type="presOf" srcId="{37AB9D69-5EB5-41F7-97C3-E6AC2E9FAC52}" destId="{274E7E5E-888B-4023-8446-C1A905F8E896}" srcOrd="0" destOrd="0" presId="urn:microsoft.com/office/officeart/2016/7/layout/LinearBlockProcessNumbered"/>
    <dgm:cxn modelId="{DB583FEF-3176-404E-9565-FF19260CD8FE}" srcId="{37AB9D69-5EB5-41F7-97C3-E6AC2E9FAC52}" destId="{C3F6D262-5A46-48F9-8A03-8A2EB34F539F}" srcOrd="1" destOrd="0" parTransId="{C017321B-97A8-48CC-B19C-8987BA5A348E}" sibTransId="{2B190016-6F9B-477F-82D1-70C10D9E3117}"/>
    <dgm:cxn modelId="{0C9006FF-086A-4B50-9B37-DA1F6C300919}" type="presOf" srcId="{8D3082CF-6D17-42BF-A7FF-07BCE3735D37}" destId="{5C63B15D-536B-4CB5-9598-7653217E6AE2}" srcOrd="0" destOrd="0" presId="urn:microsoft.com/office/officeart/2016/7/layout/LinearBlockProcessNumbered"/>
    <dgm:cxn modelId="{3933F4D6-36E5-4FBE-A6F6-8BF411F8905D}" type="presParOf" srcId="{274E7E5E-888B-4023-8446-C1A905F8E896}" destId="{B174E68F-0F15-4575-830E-513BD816F9E2}" srcOrd="0" destOrd="0" presId="urn:microsoft.com/office/officeart/2016/7/layout/LinearBlockProcessNumbered"/>
    <dgm:cxn modelId="{00AAC49B-DD86-4BBE-ACE2-6A1DAB992225}" type="presParOf" srcId="{B174E68F-0F15-4575-830E-513BD816F9E2}" destId="{5C63B15D-536B-4CB5-9598-7653217E6AE2}" srcOrd="0" destOrd="0" presId="urn:microsoft.com/office/officeart/2016/7/layout/LinearBlockProcessNumbered"/>
    <dgm:cxn modelId="{AA8F4FEE-C62D-4196-9436-7B1073B4D7E7}" type="presParOf" srcId="{B174E68F-0F15-4575-830E-513BD816F9E2}" destId="{7F76C5BC-A70F-4C34-A841-0C49D0FE355F}" srcOrd="1" destOrd="0" presId="urn:microsoft.com/office/officeart/2016/7/layout/LinearBlockProcessNumbered"/>
    <dgm:cxn modelId="{49C7968F-74CE-4F43-A0E9-534B215532AB}" type="presParOf" srcId="{B174E68F-0F15-4575-830E-513BD816F9E2}" destId="{96D94349-06A5-444E-9D94-4C2CFE501BF1}" srcOrd="2" destOrd="0" presId="urn:microsoft.com/office/officeart/2016/7/layout/LinearBlockProcessNumbered"/>
    <dgm:cxn modelId="{A4B51FF3-9D4B-41C1-B7DC-A759F92E730A}" type="presParOf" srcId="{274E7E5E-888B-4023-8446-C1A905F8E896}" destId="{ED4022BB-BFFA-4514-B5A9-FF5C146E533B}" srcOrd="1" destOrd="0" presId="urn:microsoft.com/office/officeart/2016/7/layout/LinearBlockProcessNumbered"/>
    <dgm:cxn modelId="{0F7E9241-68DF-4607-AFBE-3005F15B35CA}" type="presParOf" srcId="{274E7E5E-888B-4023-8446-C1A905F8E896}" destId="{006922DC-AD70-40A2-93DA-AB07A0E6647F}" srcOrd="2" destOrd="0" presId="urn:microsoft.com/office/officeart/2016/7/layout/LinearBlockProcessNumbered"/>
    <dgm:cxn modelId="{C2FE9F25-FF5D-457C-8E00-FE17EA5C4C4C}" type="presParOf" srcId="{006922DC-AD70-40A2-93DA-AB07A0E6647F}" destId="{63B44073-169D-4CB8-B24D-C9AB1C6D7FF2}" srcOrd="0" destOrd="0" presId="urn:microsoft.com/office/officeart/2016/7/layout/LinearBlockProcessNumbered"/>
    <dgm:cxn modelId="{969875A3-0575-4F80-934F-E2E99C7815B9}" type="presParOf" srcId="{006922DC-AD70-40A2-93DA-AB07A0E6647F}" destId="{E49D8A22-FD42-4C6F-B2B5-6CB225D4FB28}" srcOrd="1" destOrd="0" presId="urn:microsoft.com/office/officeart/2016/7/layout/LinearBlockProcessNumbered"/>
    <dgm:cxn modelId="{10A75BDA-F1FA-48A0-AC68-D5AD56532B3C}" type="presParOf" srcId="{006922DC-AD70-40A2-93DA-AB07A0E6647F}" destId="{8F57BE62-8392-41DE-A69C-0C252E5B38E9}" srcOrd="2" destOrd="0" presId="urn:microsoft.com/office/officeart/2016/7/layout/LinearBlockProcessNumbered"/>
    <dgm:cxn modelId="{C5C0EDDE-2C30-4CC5-8994-9EB2AAB4F749}" type="presParOf" srcId="{274E7E5E-888B-4023-8446-C1A905F8E896}" destId="{6F306BB2-475C-492D-8D79-1B4FA3C829D7}" srcOrd="3" destOrd="0" presId="urn:microsoft.com/office/officeart/2016/7/layout/LinearBlockProcessNumbered"/>
    <dgm:cxn modelId="{B7624693-121D-4F0F-A7E2-BF85D05EB3F8}" type="presParOf" srcId="{274E7E5E-888B-4023-8446-C1A905F8E896}" destId="{557D669C-B4BB-4267-A601-1C834948DDDA}" srcOrd="4" destOrd="0" presId="urn:microsoft.com/office/officeart/2016/7/layout/LinearBlockProcessNumbered"/>
    <dgm:cxn modelId="{7AA8A27D-A9E5-442C-B7FF-230BAC598983}" type="presParOf" srcId="{557D669C-B4BB-4267-A601-1C834948DDDA}" destId="{EC89982F-455A-4F98-8417-4293B1950C0C}" srcOrd="0" destOrd="0" presId="urn:microsoft.com/office/officeart/2016/7/layout/LinearBlockProcessNumbered"/>
    <dgm:cxn modelId="{7FF91621-65EB-4549-80B8-B0E8DFA377B3}" type="presParOf" srcId="{557D669C-B4BB-4267-A601-1C834948DDDA}" destId="{783ED727-DA8D-47C4-AA0B-9148E9E3AD22}" srcOrd="1" destOrd="0" presId="urn:microsoft.com/office/officeart/2016/7/layout/LinearBlockProcessNumbered"/>
    <dgm:cxn modelId="{E73C27C2-82D5-4E65-9DFD-C7D6433D959F}" type="presParOf" srcId="{557D669C-B4BB-4267-A601-1C834948DDDA}" destId="{31865FC7-BB43-4376-950A-32EB140ACA0E}"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32EDFE-6F9C-4360-BC95-B2C205A4EA07}"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2441D683-A965-40BE-A53E-3CBFE43719E4}">
      <dgm:prSet custT="1"/>
      <dgm:spPr/>
      <dgm:t>
        <a:bodyPr/>
        <a:lstStyle/>
        <a:p>
          <a:pPr>
            <a:defRPr cap="all"/>
          </a:pPr>
          <a:r>
            <a:rPr lang="en-US" sz="1600" dirty="0">
              <a:solidFill>
                <a:schemeClr val="tx1"/>
              </a:solidFill>
            </a:rPr>
            <a:t>A cadet with a learning disability may need additional time to read test questions to understand and choose the correct answer.  </a:t>
          </a:r>
        </a:p>
      </dgm:t>
    </dgm:pt>
    <dgm:pt modelId="{A7486F9F-2D88-4DD6-A7E0-801FE965FE1A}" type="sibTrans" cxnId="{BF61AD85-6AD0-4731-AA22-3301FC3A9E1B}">
      <dgm:prSet/>
      <dgm:spPr/>
      <dgm:t>
        <a:bodyPr/>
        <a:lstStyle/>
        <a:p>
          <a:endParaRPr lang="en-US"/>
        </a:p>
      </dgm:t>
    </dgm:pt>
    <dgm:pt modelId="{AE3D59BE-5AF5-4542-BCA7-F7859423F898}" type="parTrans" cxnId="{BF61AD85-6AD0-4731-AA22-3301FC3A9E1B}">
      <dgm:prSet/>
      <dgm:spPr/>
      <dgm:t>
        <a:bodyPr/>
        <a:lstStyle/>
        <a:p>
          <a:endParaRPr lang="en-US"/>
        </a:p>
      </dgm:t>
    </dgm:pt>
    <dgm:pt modelId="{4439FC5C-87BE-4A2E-B75D-FD17177FCBF0}">
      <dgm:prSet custT="1"/>
      <dgm:spPr/>
      <dgm:t>
        <a:bodyPr/>
        <a:lstStyle/>
        <a:p>
          <a:pPr>
            <a:defRPr cap="all"/>
          </a:pPr>
          <a:r>
            <a:rPr lang="en-US" sz="1600" dirty="0">
              <a:solidFill>
                <a:schemeClr val="tx1"/>
              </a:solidFill>
            </a:rPr>
            <a:t>Allowing the cadet to take a paper version of the test and extending time limits could be a reasonable accommodation while still ensuring the cadet comprehends the materials.</a:t>
          </a:r>
        </a:p>
      </dgm:t>
    </dgm:pt>
    <dgm:pt modelId="{E15D30E5-0685-40F3-8D4A-5E00FBE7CD9D}" type="sibTrans" cxnId="{3CE7E27A-A73A-4849-BCC0-B939BCA8037B}">
      <dgm:prSet/>
      <dgm:spPr/>
      <dgm:t>
        <a:bodyPr/>
        <a:lstStyle/>
        <a:p>
          <a:endParaRPr lang="en-US"/>
        </a:p>
      </dgm:t>
    </dgm:pt>
    <dgm:pt modelId="{BECACC4D-442C-4FE0-8AC7-3D0C6DBBC722}" type="parTrans" cxnId="{3CE7E27A-A73A-4849-BCC0-B939BCA8037B}">
      <dgm:prSet/>
      <dgm:spPr/>
      <dgm:t>
        <a:bodyPr/>
        <a:lstStyle/>
        <a:p>
          <a:endParaRPr lang="en-US"/>
        </a:p>
      </dgm:t>
    </dgm:pt>
    <dgm:pt modelId="{FB49B8EE-B6B8-4CCB-9C4F-22E3C49252B0}" type="pres">
      <dgm:prSet presAssocID="{CD32EDFE-6F9C-4360-BC95-B2C205A4EA07}" presName="root" presStyleCnt="0">
        <dgm:presLayoutVars>
          <dgm:dir/>
          <dgm:resizeHandles val="exact"/>
        </dgm:presLayoutVars>
      </dgm:prSet>
      <dgm:spPr/>
    </dgm:pt>
    <dgm:pt modelId="{4FEFACF2-B173-4A85-B0DA-A91CBA02EDC2}" type="pres">
      <dgm:prSet presAssocID="{2441D683-A965-40BE-A53E-3CBFE43719E4}" presName="compNode" presStyleCnt="0"/>
      <dgm:spPr/>
    </dgm:pt>
    <dgm:pt modelId="{99C5E112-6019-4AA1-882F-0A86DE4D29D2}" type="pres">
      <dgm:prSet presAssocID="{2441D683-A965-40BE-A53E-3CBFE43719E4}" presName="iconBgRect" presStyleLbl="bgShp" presStyleIdx="0" presStyleCnt="2"/>
      <dgm:spPr>
        <a:prstGeom prst="round2DiagRect">
          <a:avLst>
            <a:gd name="adj1" fmla="val 29727"/>
            <a:gd name="adj2" fmla="val 0"/>
          </a:avLst>
        </a:prstGeom>
      </dgm:spPr>
    </dgm:pt>
    <dgm:pt modelId="{27CEF704-6F39-4517-8297-31EDD1CFA605}" type="pres">
      <dgm:prSet presAssocID="{2441D683-A965-40BE-A53E-3CBFE43719E4}"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Hourglass 90%"/>
        </a:ext>
      </dgm:extLst>
    </dgm:pt>
    <dgm:pt modelId="{6FB3DC0B-9C89-41C9-A81A-D3B23F60A9DA}" type="pres">
      <dgm:prSet presAssocID="{2441D683-A965-40BE-A53E-3CBFE43719E4}" presName="spaceRect" presStyleCnt="0"/>
      <dgm:spPr/>
    </dgm:pt>
    <dgm:pt modelId="{23D4A79D-E1A4-4DA9-8A9B-9F4C9147FCD2}" type="pres">
      <dgm:prSet presAssocID="{2441D683-A965-40BE-A53E-3CBFE43719E4}" presName="textRect" presStyleLbl="revTx" presStyleIdx="0" presStyleCnt="2">
        <dgm:presLayoutVars>
          <dgm:chMax val="1"/>
          <dgm:chPref val="1"/>
        </dgm:presLayoutVars>
      </dgm:prSet>
      <dgm:spPr/>
    </dgm:pt>
    <dgm:pt modelId="{0B188C05-CCB2-4C8E-A9A3-182F7CCA18EE}" type="pres">
      <dgm:prSet presAssocID="{A7486F9F-2D88-4DD6-A7E0-801FE965FE1A}" presName="sibTrans" presStyleCnt="0"/>
      <dgm:spPr/>
    </dgm:pt>
    <dgm:pt modelId="{F573118E-7A85-43C8-8CDE-80D122D4CD9A}" type="pres">
      <dgm:prSet presAssocID="{4439FC5C-87BE-4A2E-B75D-FD17177FCBF0}" presName="compNode" presStyleCnt="0"/>
      <dgm:spPr/>
    </dgm:pt>
    <dgm:pt modelId="{C94D3E69-921D-4424-9B1E-B19F7EFF3499}" type="pres">
      <dgm:prSet presAssocID="{4439FC5C-87BE-4A2E-B75D-FD17177FCBF0}" presName="iconBgRect" presStyleLbl="bgShp" presStyleIdx="1" presStyleCnt="2"/>
      <dgm:spPr>
        <a:prstGeom prst="round2DiagRect">
          <a:avLst>
            <a:gd name="adj1" fmla="val 29727"/>
            <a:gd name="adj2" fmla="val 0"/>
          </a:avLst>
        </a:prstGeom>
      </dgm:spPr>
    </dgm:pt>
    <dgm:pt modelId="{F0F967B7-CFDE-4A1A-A1C1-0C10A736601F}" type="pres">
      <dgm:prSet presAssocID="{4439FC5C-87BE-4A2E-B75D-FD17177FCBF0}" presName="iconRect" presStyleLbl="nod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list"/>
        </a:ext>
      </dgm:extLst>
    </dgm:pt>
    <dgm:pt modelId="{7A71382B-6ED7-4A08-9AAE-CD22EA8B02F5}" type="pres">
      <dgm:prSet presAssocID="{4439FC5C-87BE-4A2E-B75D-FD17177FCBF0}" presName="spaceRect" presStyleCnt="0"/>
      <dgm:spPr/>
    </dgm:pt>
    <dgm:pt modelId="{42E36F7F-455C-4E27-90D2-4986F5B0F498}" type="pres">
      <dgm:prSet presAssocID="{4439FC5C-87BE-4A2E-B75D-FD17177FCBF0}" presName="textRect" presStyleLbl="revTx" presStyleIdx="1" presStyleCnt="2">
        <dgm:presLayoutVars>
          <dgm:chMax val="1"/>
          <dgm:chPref val="1"/>
        </dgm:presLayoutVars>
      </dgm:prSet>
      <dgm:spPr/>
    </dgm:pt>
  </dgm:ptLst>
  <dgm:cxnLst>
    <dgm:cxn modelId="{3CE7E27A-A73A-4849-BCC0-B939BCA8037B}" srcId="{CD32EDFE-6F9C-4360-BC95-B2C205A4EA07}" destId="{4439FC5C-87BE-4A2E-B75D-FD17177FCBF0}" srcOrd="1" destOrd="0" parTransId="{BECACC4D-442C-4FE0-8AC7-3D0C6DBBC722}" sibTransId="{E15D30E5-0685-40F3-8D4A-5E00FBE7CD9D}"/>
    <dgm:cxn modelId="{0785A084-C9A7-457F-8656-873FD08F8F77}" type="presOf" srcId="{2441D683-A965-40BE-A53E-3CBFE43719E4}" destId="{23D4A79D-E1A4-4DA9-8A9B-9F4C9147FCD2}" srcOrd="0" destOrd="0" presId="urn:microsoft.com/office/officeart/2018/5/layout/IconLeafLabelList"/>
    <dgm:cxn modelId="{61D26D85-4635-4D49-9EF5-522150682A92}" type="presOf" srcId="{CD32EDFE-6F9C-4360-BC95-B2C205A4EA07}" destId="{FB49B8EE-B6B8-4CCB-9C4F-22E3C49252B0}" srcOrd="0" destOrd="0" presId="urn:microsoft.com/office/officeart/2018/5/layout/IconLeafLabelList"/>
    <dgm:cxn modelId="{BF61AD85-6AD0-4731-AA22-3301FC3A9E1B}" srcId="{CD32EDFE-6F9C-4360-BC95-B2C205A4EA07}" destId="{2441D683-A965-40BE-A53E-3CBFE43719E4}" srcOrd="0" destOrd="0" parTransId="{AE3D59BE-5AF5-4542-BCA7-F7859423F898}" sibTransId="{A7486F9F-2D88-4DD6-A7E0-801FE965FE1A}"/>
    <dgm:cxn modelId="{49D14FA7-56D8-445B-B4FC-3713FF0E255E}" type="presOf" srcId="{4439FC5C-87BE-4A2E-B75D-FD17177FCBF0}" destId="{42E36F7F-455C-4E27-90D2-4986F5B0F498}" srcOrd="0" destOrd="0" presId="urn:microsoft.com/office/officeart/2018/5/layout/IconLeafLabelList"/>
    <dgm:cxn modelId="{B9E367F9-74CC-4926-A8C4-059723A4A1A1}" type="presParOf" srcId="{FB49B8EE-B6B8-4CCB-9C4F-22E3C49252B0}" destId="{4FEFACF2-B173-4A85-B0DA-A91CBA02EDC2}" srcOrd="0" destOrd="0" presId="urn:microsoft.com/office/officeart/2018/5/layout/IconLeafLabelList"/>
    <dgm:cxn modelId="{A124754C-36BA-46C8-A54B-C08D195EF148}" type="presParOf" srcId="{4FEFACF2-B173-4A85-B0DA-A91CBA02EDC2}" destId="{99C5E112-6019-4AA1-882F-0A86DE4D29D2}" srcOrd="0" destOrd="0" presId="urn:microsoft.com/office/officeart/2018/5/layout/IconLeafLabelList"/>
    <dgm:cxn modelId="{C97C3872-CD63-441B-8035-ECA56CAA71D9}" type="presParOf" srcId="{4FEFACF2-B173-4A85-B0DA-A91CBA02EDC2}" destId="{27CEF704-6F39-4517-8297-31EDD1CFA605}" srcOrd="1" destOrd="0" presId="urn:microsoft.com/office/officeart/2018/5/layout/IconLeafLabelList"/>
    <dgm:cxn modelId="{8F3C1688-B42B-4FDC-97AF-E7B6964B22A2}" type="presParOf" srcId="{4FEFACF2-B173-4A85-B0DA-A91CBA02EDC2}" destId="{6FB3DC0B-9C89-41C9-A81A-D3B23F60A9DA}" srcOrd="2" destOrd="0" presId="urn:microsoft.com/office/officeart/2018/5/layout/IconLeafLabelList"/>
    <dgm:cxn modelId="{E5517309-000B-4CE8-B532-D21B470FFD75}" type="presParOf" srcId="{4FEFACF2-B173-4A85-B0DA-A91CBA02EDC2}" destId="{23D4A79D-E1A4-4DA9-8A9B-9F4C9147FCD2}" srcOrd="3" destOrd="0" presId="urn:microsoft.com/office/officeart/2018/5/layout/IconLeafLabelList"/>
    <dgm:cxn modelId="{23DCF2B2-2D1D-42BB-901C-30EF2336FFD8}" type="presParOf" srcId="{FB49B8EE-B6B8-4CCB-9C4F-22E3C49252B0}" destId="{0B188C05-CCB2-4C8E-A9A3-182F7CCA18EE}" srcOrd="1" destOrd="0" presId="urn:microsoft.com/office/officeart/2018/5/layout/IconLeafLabelList"/>
    <dgm:cxn modelId="{9ADEB09D-7158-4D1B-AA2A-C9532018914A}" type="presParOf" srcId="{FB49B8EE-B6B8-4CCB-9C4F-22E3C49252B0}" destId="{F573118E-7A85-43C8-8CDE-80D122D4CD9A}" srcOrd="2" destOrd="0" presId="urn:microsoft.com/office/officeart/2018/5/layout/IconLeafLabelList"/>
    <dgm:cxn modelId="{4B1EE5D3-B593-4914-8CF4-497561FFA006}" type="presParOf" srcId="{F573118E-7A85-43C8-8CDE-80D122D4CD9A}" destId="{C94D3E69-921D-4424-9B1E-B19F7EFF3499}" srcOrd="0" destOrd="0" presId="urn:microsoft.com/office/officeart/2018/5/layout/IconLeafLabelList"/>
    <dgm:cxn modelId="{7B6C8049-0E1C-4F88-BD64-E0ACA9901063}" type="presParOf" srcId="{F573118E-7A85-43C8-8CDE-80D122D4CD9A}" destId="{F0F967B7-CFDE-4A1A-A1C1-0C10A736601F}" srcOrd="1" destOrd="0" presId="urn:microsoft.com/office/officeart/2018/5/layout/IconLeafLabelList"/>
    <dgm:cxn modelId="{0DD20A5B-851F-42B8-8384-211F98A20A95}" type="presParOf" srcId="{F573118E-7A85-43C8-8CDE-80D122D4CD9A}" destId="{7A71382B-6ED7-4A08-9AAE-CD22EA8B02F5}" srcOrd="2" destOrd="0" presId="urn:microsoft.com/office/officeart/2018/5/layout/IconLeafLabelList"/>
    <dgm:cxn modelId="{2205A5F6-80FB-4784-BFF2-1FBE17FF3442}" type="presParOf" srcId="{F573118E-7A85-43C8-8CDE-80D122D4CD9A}" destId="{42E36F7F-455C-4E27-90D2-4986F5B0F498}"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32EDFE-6F9C-4360-BC95-B2C205A4EA07}"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CCCCDE4A-C670-40F8-9081-3CDE2959577F}">
      <dgm:prSet custT="1"/>
      <dgm:spPr/>
      <dgm:t>
        <a:bodyPr/>
        <a:lstStyle/>
        <a:p>
          <a:pPr rtl="0">
            <a:lnSpc>
              <a:spcPct val="100000"/>
            </a:lnSpc>
            <a:defRPr cap="all"/>
          </a:pPr>
          <a:r>
            <a:rPr lang="en-US" sz="1600" dirty="0">
              <a:solidFill>
                <a:schemeClr val="tx1"/>
              </a:solidFill>
            </a:rPr>
            <a:t>It would be reasonable for a cadet whose religious obligations </a:t>
          </a:r>
          <a:r>
            <a:rPr lang="en-US" sz="1600" b="1" dirty="0">
              <a:solidFill>
                <a:schemeClr val="tx1"/>
              </a:solidFill>
              <a:latin typeface="Calibri Light" panose="020F0302020204030204"/>
            </a:rPr>
            <a:t>forbids</a:t>
          </a:r>
          <a:r>
            <a:rPr lang="en-US" sz="1600" dirty="0">
              <a:solidFill>
                <a:schemeClr val="tx1"/>
              </a:solidFill>
              <a:latin typeface="Calibri Light" panose="020F0302020204030204"/>
            </a:rPr>
            <a:t> </a:t>
          </a:r>
          <a:r>
            <a:rPr lang="en-US" sz="1600" dirty="0">
              <a:solidFill>
                <a:schemeClr val="tx1"/>
              </a:solidFill>
            </a:rPr>
            <a:t>traveling on Saturday to arrive a few hours late for a week‐long encampment</a:t>
          </a:r>
          <a:r>
            <a:rPr lang="en-US" sz="1600" dirty="0">
              <a:solidFill>
                <a:schemeClr val="tx1"/>
              </a:solidFill>
              <a:latin typeface="Calibri Light" panose="020F0302020204030204"/>
            </a:rPr>
            <a:t>,</a:t>
          </a:r>
          <a:r>
            <a:rPr lang="en-US" sz="1600" dirty="0">
              <a:solidFill>
                <a:schemeClr val="tx1"/>
              </a:solidFill>
            </a:rPr>
            <a:t> if arrangements were worked out in advance.</a:t>
          </a:r>
          <a:r>
            <a:rPr lang="en-US" sz="1600" dirty="0">
              <a:solidFill>
                <a:schemeClr val="tx1"/>
              </a:solidFill>
              <a:latin typeface="Calibri Light" panose="020F0302020204030204"/>
            </a:rPr>
            <a:t>  </a:t>
          </a:r>
          <a:endParaRPr lang="en-US" sz="1600" dirty="0">
            <a:solidFill>
              <a:schemeClr val="tx1"/>
            </a:solidFill>
          </a:endParaRPr>
        </a:p>
      </dgm:t>
    </dgm:pt>
    <dgm:pt modelId="{EE1B001A-8AC1-44C3-9BC9-4AAAF7076478}" type="parTrans" cxnId="{AEC54E31-AEA7-4886-8D33-DAB25DF87251}">
      <dgm:prSet/>
      <dgm:spPr/>
      <dgm:t>
        <a:bodyPr/>
        <a:lstStyle/>
        <a:p>
          <a:endParaRPr lang="en-US"/>
        </a:p>
      </dgm:t>
    </dgm:pt>
    <dgm:pt modelId="{522219D4-FB32-49B4-849A-4AD82BB11035}" type="sibTrans" cxnId="{AEC54E31-AEA7-4886-8D33-DAB25DF87251}">
      <dgm:prSet/>
      <dgm:spPr/>
      <dgm:t>
        <a:bodyPr/>
        <a:lstStyle/>
        <a:p>
          <a:endParaRPr lang="en-US"/>
        </a:p>
      </dgm:t>
    </dgm:pt>
    <dgm:pt modelId="{50E290EB-A433-4463-9935-67188BD53675}">
      <dgm:prSet custT="1"/>
      <dgm:spPr/>
      <dgm:t>
        <a:bodyPr/>
        <a:lstStyle/>
        <a:p>
          <a:pPr>
            <a:lnSpc>
              <a:spcPct val="100000"/>
            </a:lnSpc>
            <a:defRPr cap="all"/>
          </a:pPr>
          <a:r>
            <a:rPr lang="en-US" sz="1800" dirty="0">
              <a:solidFill>
                <a:schemeClr val="tx1"/>
              </a:solidFill>
            </a:rPr>
            <a:t>If the member participates in 80% of the program, they will meet the essential </a:t>
          </a:r>
          <a:r>
            <a:rPr lang="en-US" sz="1800" i="1" dirty="0">
              <a:solidFill>
                <a:schemeClr val="tx1"/>
              </a:solidFill>
            </a:rPr>
            <a:t>requirements</a:t>
          </a:r>
          <a:r>
            <a:rPr lang="en-US" sz="1800" dirty="0">
              <a:solidFill>
                <a:schemeClr val="tx1"/>
              </a:solidFill>
            </a:rPr>
            <a:t>.</a:t>
          </a:r>
        </a:p>
      </dgm:t>
    </dgm:pt>
    <dgm:pt modelId="{ADB5FA97-06E0-4042-9DFF-5FD46BC3EC53}" type="parTrans" cxnId="{8627107B-26DC-463E-9347-704E19BF6DC1}">
      <dgm:prSet/>
      <dgm:spPr/>
      <dgm:t>
        <a:bodyPr/>
        <a:lstStyle/>
        <a:p>
          <a:endParaRPr lang="en-US"/>
        </a:p>
      </dgm:t>
    </dgm:pt>
    <dgm:pt modelId="{EBEA9761-ACC8-4089-B327-01F96077B140}" type="sibTrans" cxnId="{8627107B-26DC-463E-9347-704E19BF6DC1}">
      <dgm:prSet/>
      <dgm:spPr/>
      <dgm:t>
        <a:bodyPr/>
        <a:lstStyle/>
        <a:p>
          <a:endParaRPr lang="en-US"/>
        </a:p>
      </dgm:t>
    </dgm:pt>
    <dgm:pt modelId="{FB49B8EE-B6B8-4CCB-9C4F-22E3C49252B0}" type="pres">
      <dgm:prSet presAssocID="{CD32EDFE-6F9C-4360-BC95-B2C205A4EA07}" presName="root" presStyleCnt="0">
        <dgm:presLayoutVars>
          <dgm:dir/>
          <dgm:resizeHandles val="exact"/>
        </dgm:presLayoutVars>
      </dgm:prSet>
      <dgm:spPr/>
    </dgm:pt>
    <dgm:pt modelId="{E0844E14-F91E-49D3-A60B-22F765DD685F}" type="pres">
      <dgm:prSet presAssocID="{CCCCDE4A-C670-40F8-9081-3CDE2959577F}" presName="compNode" presStyleCnt="0"/>
      <dgm:spPr/>
    </dgm:pt>
    <dgm:pt modelId="{65019263-F12F-47E0-8BA5-C0716EEDE6A9}" type="pres">
      <dgm:prSet presAssocID="{CCCCDE4A-C670-40F8-9081-3CDE2959577F}" presName="iconBgRect" presStyleLbl="bgShp" presStyleIdx="0" presStyleCnt="2"/>
      <dgm:spPr>
        <a:prstGeom prst="round2DiagRect">
          <a:avLst>
            <a:gd name="adj1" fmla="val 29727"/>
            <a:gd name="adj2" fmla="val 0"/>
          </a:avLst>
        </a:prstGeom>
      </dgm:spPr>
    </dgm:pt>
    <dgm:pt modelId="{2B9D7829-A5E5-4187-9EDB-8224D180D976}" type="pres">
      <dgm:prSet presAssocID="{CCCCDE4A-C670-40F8-9081-3CDE2959577F}"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lock"/>
        </a:ext>
      </dgm:extLst>
    </dgm:pt>
    <dgm:pt modelId="{7663B2EA-726A-4E70-A72A-A411CA1A494A}" type="pres">
      <dgm:prSet presAssocID="{CCCCDE4A-C670-40F8-9081-3CDE2959577F}" presName="spaceRect" presStyleCnt="0"/>
      <dgm:spPr/>
    </dgm:pt>
    <dgm:pt modelId="{FA4FD556-EEFC-4217-BDC9-6E7CC12895DF}" type="pres">
      <dgm:prSet presAssocID="{CCCCDE4A-C670-40F8-9081-3CDE2959577F}" presName="textRect" presStyleLbl="revTx" presStyleIdx="0" presStyleCnt="2" custScaleX="119381">
        <dgm:presLayoutVars>
          <dgm:chMax val="1"/>
          <dgm:chPref val="1"/>
        </dgm:presLayoutVars>
      </dgm:prSet>
      <dgm:spPr/>
    </dgm:pt>
    <dgm:pt modelId="{41059C5F-BFDA-4F16-B446-4EA361919CF4}" type="pres">
      <dgm:prSet presAssocID="{522219D4-FB32-49B4-849A-4AD82BB11035}" presName="sibTrans" presStyleCnt="0"/>
      <dgm:spPr/>
    </dgm:pt>
    <dgm:pt modelId="{D1B06B24-E7D3-499C-94B3-03ACEA0D7D98}" type="pres">
      <dgm:prSet presAssocID="{50E290EB-A433-4463-9935-67188BD53675}" presName="compNode" presStyleCnt="0"/>
      <dgm:spPr/>
    </dgm:pt>
    <dgm:pt modelId="{E8F85A49-E8D0-4A41-A347-2D266A5E4848}" type="pres">
      <dgm:prSet presAssocID="{50E290EB-A433-4463-9935-67188BD53675}" presName="iconBgRect" presStyleLbl="bgShp" presStyleIdx="1" presStyleCnt="2"/>
      <dgm:spPr>
        <a:prstGeom prst="round2DiagRect">
          <a:avLst>
            <a:gd name="adj1" fmla="val 29727"/>
            <a:gd name="adj2" fmla="val 0"/>
          </a:avLst>
        </a:prstGeom>
      </dgm:spPr>
    </dgm:pt>
    <dgm:pt modelId="{6F5D02C8-490D-4CCE-A22D-CD55228C4531}" type="pres">
      <dgm:prSet presAssocID="{50E290EB-A433-4463-9935-67188BD5367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aduation Cap"/>
        </a:ext>
      </dgm:extLst>
    </dgm:pt>
    <dgm:pt modelId="{EC6995E7-6528-49CB-A67C-0D4E664BD7A5}" type="pres">
      <dgm:prSet presAssocID="{50E290EB-A433-4463-9935-67188BD53675}" presName="spaceRect" presStyleCnt="0"/>
      <dgm:spPr/>
    </dgm:pt>
    <dgm:pt modelId="{5AF01359-865F-4E3E-A263-B5393940B097}" type="pres">
      <dgm:prSet presAssocID="{50E290EB-A433-4463-9935-67188BD53675}" presName="textRect" presStyleLbl="revTx" presStyleIdx="1" presStyleCnt="2">
        <dgm:presLayoutVars>
          <dgm:chMax val="1"/>
          <dgm:chPref val="1"/>
        </dgm:presLayoutVars>
      </dgm:prSet>
      <dgm:spPr/>
    </dgm:pt>
  </dgm:ptLst>
  <dgm:cxnLst>
    <dgm:cxn modelId="{AEC54E31-AEA7-4886-8D33-DAB25DF87251}" srcId="{CD32EDFE-6F9C-4360-BC95-B2C205A4EA07}" destId="{CCCCDE4A-C670-40F8-9081-3CDE2959577F}" srcOrd="0" destOrd="0" parTransId="{EE1B001A-8AC1-44C3-9BC9-4AAAF7076478}" sibTransId="{522219D4-FB32-49B4-849A-4AD82BB11035}"/>
    <dgm:cxn modelId="{C7B05946-1B78-48A4-96BE-D9F1CBB94962}" type="presOf" srcId="{CCCCDE4A-C670-40F8-9081-3CDE2959577F}" destId="{FA4FD556-EEFC-4217-BDC9-6E7CC12895DF}" srcOrd="0" destOrd="0" presId="urn:microsoft.com/office/officeart/2018/5/layout/IconLeafLabelList"/>
    <dgm:cxn modelId="{8627107B-26DC-463E-9347-704E19BF6DC1}" srcId="{CD32EDFE-6F9C-4360-BC95-B2C205A4EA07}" destId="{50E290EB-A433-4463-9935-67188BD53675}" srcOrd="1" destOrd="0" parTransId="{ADB5FA97-06E0-4042-9DFF-5FD46BC3EC53}" sibTransId="{EBEA9761-ACC8-4089-B327-01F96077B140}"/>
    <dgm:cxn modelId="{61D26D85-4635-4D49-9EF5-522150682A92}" type="presOf" srcId="{CD32EDFE-6F9C-4360-BC95-B2C205A4EA07}" destId="{FB49B8EE-B6B8-4CCB-9C4F-22E3C49252B0}" srcOrd="0" destOrd="0" presId="urn:microsoft.com/office/officeart/2018/5/layout/IconLeafLabelList"/>
    <dgm:cxn modelId="{82DD32CE-9397-4740-BDB6-CDF1CFE9EE0E}" type="presOf" srcId="{50E290EB-A433-4463-9935-67188BD53675}" destId="{5AF01359-865F-4E3E-A263-B5393940B097}" srcOrd="0" destOrd="0" presId="urn:microsoft.com/office/officeart/2018/5/layout/IconLeafLabelList"/>
    <dgm:cxn modelId="{ED42A08F-B03C-4061-BCA7-A2F4440E11A1}" type="presParOf" srcId="{FB49B8EE-B6B8-4CCB-9C4F-22E3C49252B0}" destId="{E0844E14-F91E-49D3-A60B-22F765DD685F}" srcOrd="0" destOrd="0" presId="urn:microsoft.com/office/officeart/2018/5/layout/IconLeafLabelList"/>
    <dgm:cxn modelId="{15E377C5-4A63-487D-9F73-C945653C9435}" type="presParOf" srcId="{E0844E14-F91E-49D3-A60B-22F765DD685F}" destId="{65019263-F12F-47E0-8BA5-C0716EEDE6A9}" srcOrd="0" destOrd="0" presId="urn:microsoft.com/office/officeart/2018/5/layout/IconLeafLabelList"/>
    <dgm:cxn modelId="{5C3B5A2C-EB2D-425D-B434-6F0491F4D4F8}" type="presParOf" srcId="{E0844E14-F91E-49D3-A60B-22F765DD685F}" destId="{2B9D7829-A5E5-4187-9EDB-8224D180D976}" srcOrd="1" destOrd="0" presId="urn:microsoft.com/office/officeart/2018/5/layout/IconLeafLabelList"/>
    <dgm:cxn modelId="{60FB698E-D8DC-478C-A229-DB85948B15FA}" type="presParOf" srcId="{E0844E14-F91E-49D3-A60B-22F765DD685F}" destId="{7663B2EA-726A-4E70-A72A-A411CA1A494A}" srcOrd="2" destOrd="0" presId="urn:microsoft.com/office/officeart/2018/5/layout/IconLeafLabelList"/>
    <dgm:cxn modelId="{7C3A1796-A246-4E31-82C1-CABD980B707B}" type="presParOf" srcId="{E0844E14-F91E-49D3-A60B-22F765DD685F}" destId="{FA4FD556-EEFC-4217-BDC9-6E7CC12895DF}" srcOrd="3" destOrd="0" presId="urn:microsoft.com/office/officeart/2018/5/layout/IconLeafLabelList"/>
    <dgm:cxn modelId="{B7D94CDB-5335-4DD7-BB68-4B7C7949F864}" type="presParOf" srcId="{FB49B8EE-B6B8-4CCB-9C4F-22E3C49252B0}" destId="{41059C5F-BFDA-4F16-B446-4EA361919CF4}" srcOrd="1" destOrd="0" presId="urn:microsoft.com/office/officeart/2018/5/layout/IconLeafLabelList"/>
    <dgm:cxn modelId="{521F1BFE-F1CB-4B79-98FA-86FFD0A7434F}" type="presParOf" srcId="{FB49B8EE-B6B8-4CCB-9C4F-22E3C49252B0}" destId="{D1B06B24-E7D3-499C-94B3-03ACEA0D7D98}" srcOrd="2" destOrd="0" presId="urn:microsoft.com/office/officeart/2018/5/layout/IconLeafLabelList"/>
    <dgm:cxn modelId="{CEE673D6-41FB-4ABC-9AD3-2A90A7D4E2A0}" type="presParOf" srcId="{D1B06B24-E7D3-499C-94B3-03ACEA0D7D98}" destId="{E8F85A49-E8D0-4A41-A347-2D266A5E4848}" srcOrd="0" destOrd="0" presId="urn:microsoft.com/office/officeart/2018/5/layout/IconLeafLabelList"/>
    <dgm:cxn modelId="{9C80AA22-E7C7-420A-9E12-D1B539FF2B11}" type="presParOf" srcId="{D1B06B24-E7D3-499C-94B3-03ACEA0D7D98}" destId="{6F5D02C8-490D-4CCE-A22D-CD55228C4531}" srcOrd="1" destOrd="0" presId="urn:microsoft.com/office/officeart/2018/5/layout/IconLeafLabelList"/>
    <dgm:cxn modelId="{C80D468B-9E78-4ED2-AA83-47141388B3E6}" type="presParOf" srcId="{D1B06B24-E7D3-499C-94B3-03ACEA0D7D98}" destId="{EC6995E7-6528-49CB-A67C-0D4E664BD7A5}" srcOrd="2" destOrd="0" presId="urn:microsoft.com/office/officeart/2018/5/layout/IconLeafLabelList"/>
    <dgm:cxn modelId="{949C8D09-77B6-48A8-9AC8-2A14C8245B0F}" type="presParOf" srcId="{D1B06B24-E7D3-499C-94B3-03ACEA0D7D98}" destId="{5AF01359-865F-4E3E-A263-B5393940B097}"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5EDC7F-A771-4AC1-9CAC-D8968A62E474}">
      <dsp:nvSpPr>
        <dsp:cNvPr id="0" name=""/>
        <dsp:cNvSpPr/>
      </dsp:nvSpPr>
      <dsp:spPr>
        <a:xfrm>
          <a:off x="0" y="2187"/>
          <a:ext cx="11076316" cy="110886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D2DF58-8CCA-4762-9A87-251B12E97422}">
      <dsp:nvSpPr>
        <dsp:cNvPr id="0" name=""/>
        <dsp:cNvSpPr/>
      </dsp:nvSpPr>
      <dsp:spPr>
        <a:xfrm>
          <a:off x="335431" y="251682"/>
          <a:ext cx="609876" cy="609876"/>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2552132-58DE-4C0E-B9E8-413B4AA436D7}">
      <dsp:nvSpPr>
        <dsp:cNvPr id="0" name=""/>
        <dsp:cNvSpPr/>
      </dsp:nvSpPr>
      <dsp:spPr>
        <a:xfrm>
          <a:off x="1280740" y="2187"/>
          <a:ext cx="9795576" cy="1108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55" tIns="117355" rIns="117355" bIns="117355" numCol="1" spcCol="1270" anchor="ctr" anchorCtr="0">
          <a:noAutofit/>
        </a:bodyPr>
        <a:lstStyle/>
        <a:p>
          <a:pPr marL="0" lvl="0" indent="0" algn="l" defTabSz="800100">
            <a:lnSpc>
              <a:spcPct val="100000"/>
            </a:lnSpc>
            <a:spcBef>
              <a:spcPct val="0"/>
            </a:spcBef>
            <a:spcAft>
              <a:spcPct val="35000"/>
            </a:spcAft>
            <a:buNone/>
          </a:pPr>
          <a:r>
            <a:rPr lang="en-US" sz="1800" kern="1200"/>
            <a:t>CAP’s non-discrimination policy is based on public law as well as the Department of Defense and the United States Air Force policies.  Several key laws and policies are outlined in CAPR 36-1.  </a:t>
          </a:r>
        </a:p>
      </dsp:txBody>
      <dsp:txXfrm>
        <a:off x="1280740" y="2187"/>
        <a:ext cx="9795576" cy="1108865"/>
      </dsp:txXfrm>
    </dsp:sp>
    <dsp:sp modelId="{F75E9DB7-62FE-4780-A56C-2CACD41B285E}">
      <dsp:nvSpPr>
        <dsp:cNvPr id="0" name=""/>
        <dsp:cNvSpPr/>
      </dsp:nvSpPr>
      <dsp:spPr>
        <a:xfrm>
          <a:off x="0" y="1388270"/>
          <a:ext cx="11076316" cy="110886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B5B5DF-8A71-4E45-90D7-9E9D01244E62}">
      <dsp:nvSpPr>
        <dsp:cNvPr id="0" name=""/>
        <dsp:cNvSpPr/>
      </dsp:nvSpPr>
      <dsp:spPr>
        <a:xfrm>
          <a:off x="335431" y="1637765"/>
          <a:ext cx="609876" cy="609876"/>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56BEA8-C420-4A55-855D-67D35CDA1920}">
      <dsp:nvSpPr>
        <dsp:cNvPr id="0" name=""/>
        <dsp:cNvSpPr/>
      </dsp:nvSpPr>
      <dsp:spPr>
        <a:xfrm>
          <a:off x="1280740" y="1388270"/>
          <a:ext cx="9795576" cy="1108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55" tIns="117355" rIns="117355" bIns="117355" numCol="1" spcCol="1270" anchor="ctr" anchorCtr="0">
          <a:noAutofit/>
        </a:bodyPr>
        <a:lstStyle/>
        <a:p>
          <a:pPr marL="0" lvl="0" indent="0" algn="l" defTabSz="800100">
            <a:lnSpc>
              <a:spcPct val="100000"/>
            </a:lnSpc>
            <a:spcBef>
              <a:spcPct val="0"/>
            </a:spcBef>
            <a:spcAft>
              <a:spcPct val="35000"/>
            </a:spcAft>
            <a:buNone/>
          </a:pPr>
          <a:r>
            <a:rPr lang="en-US" sz="1800" kern="1200"/>
            <a:t>Additionally, CAP has four core values: Integrity, Volunteer Service, Excellence, and Respect that serve as a guide for members to follow in the performance of their duties.  </a:t>
          </a:r>
        </a:p>
      </dsp:txBody>
      <dsp:txXfrm>
        <a:off x="1280740" y="1388270"/>
        <a:ext cx="9795576" cy="1108865"/>
      </dsp:txXfrm>
    </dsp:sp>
    <dsp:sp modelId="{021552B4-2D2C-4197-9601-6BB2BA596D4D}">
      <dsp:nvSpPr>
        <dsp:cNvPr id="0" name=""/>
        <dsp:cNvSpPr/>
      </dsp:nvSpPr>
      <dsp:spPr>
        <a:xfrm>
          <a:off x="0" y="2774352"/>
          <a:ext cx="11076316" cy="110886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315CB3-9B5F-4F78-8D48-49EE67D07907}">
      <dsp:nvSpPr>
        <dsp:cNvPr id="0" name=""/>
        <dsp:cNvSpPr/>
      </dsp:nvSpPr>
      <dsp:spPr>
        <a:xfrm>
          <a:off x="335431" y="3023847"/>
          <a:ext cx="609876" cy="609876"/>
        </a:xfrm>
        <a:prstGeom prst="rect">
          <a:avLst/>
        </a:prstGeom>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64BE15-5EAF-418A-9141-15E46BA9CF2D}">
      <dsp:nvSpPr>
        <dsp:cNvPr id="0" name=""/>
        <dsp:cNvSpPr/>
      </dsp:nvSpPr>
      <dsp:spPr>
        <a:xfrm>
          <a:off x="1280740" y="2774352"/>
          <a:ext cx="9795576" cy="1108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55" tIns="117355" rIns="117355" bIns="117355" numCol="1" spcCol="1270" anchor="ctr" anchorCtr="0">
          <a:noAutofit/>
        </a:bodyPr>
        <a:lstStyle/>
        <a:p>
          <a:pPr marL="0" lvl="0" indent="0" algn="l" defTabSz="800100">
            <a:lnSpc>
              <a:spcPct val="100000"/>
            </a:lnSpc>
            <a:spcBef>
              <a:spcPct val="0"/>
            </a:spcBef>
            <a:spcAft>
              <a:spcPct val="35000"/>
            </a:spcAft>
            <a:buNone/>
          </a:pPr>
          <a:r>
            <a:rPr lang="en-US" sz="1800" kern="1200"/>
            <a:t>By adhering to the policy of non-discrimination, these core values are supported, but it is the value of Respect that closely aligns with non-discrimination because its focus is on how we treat others.  </a:t>
          </a:r>
        </a:p>
      </dsp:txBody>
      <dsp:txXfrm>
        <a:off x="1280740" y="2774352"/>
        <a:ext cx="9795576" cy="1108865"/>
      </dsp:txXfrm>
    </dsp:sp>
    <dsp:sp modelId="{2E07851C-05CA-42F5-8931-4BA683240647}">
      <dsp:nvSpPr>
        <dsp:cNvPr id="0" name=""/>
        <dsp:cNvSpPr/>
      </dsp:nvSpPr>
      <dsp:spPr>
        <a:xfrm>
          <a:off x="0" y="4160435"/>
          <a:ext cx="11076316" cy="1108865"/>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2CF14E-7020-4938-8BF8-AFA6560857E1}">
      <dsp:nvSpPr>
        <dsp:cNvPr id="0" name=""/>
        <dsp:cNvSpPr/>
      </dsp:nvSpPr>
      <dsp:spPr>
        <a:xfrm>
          <a:off x="335431" y="4409930"/>
          <a:ext cx="609876" cy="609876"/>
        </a:xfrm>
        <a:prstGeom prst="rect">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2999E5-81A4-46A2-908D-F3CF5559635B}">
      <dsp:nvSpPr>
        <dsp:cNvPr id="0" name=""/>
        <dsp:cNvSpPr/>
      </dsp:nvSpPr>
      <dsp:spPr>
        <a:xfrm>
          <a:off x="1280740" y="4160435"/>
          <a:ext cx="9795576" cy="1108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55" tIns="117355" rIns="117355" bIns="117355" numCol="1" spcCol="1270" anchor="ctr" anchorCtr="0">
          <a:noAutofit/>
        </a:bodyPr>
        <a:lstStyle/>
        <a:p>
          <a:pPr marL="0" lvl="0" indent="0" algn="l" defTabSz="800100">
            <a:lnSpc>
              <a:spcPct val="100000"/>
            </a:lnSpc>
            <a:spcBef>
              <a:spcPct val="0"/>
            </a:spcBef>
            <a:spcAft>
              <a:spcPct val="35000"/>
            </a:spcAft>
            <a:buNone/>
          </a:pPr>
          <a:r>
            <a:rPr lang="en-US" sz="1800" kern="1200"/>
            <a:t>According to Lexico.com, respect means “due regards for the feelings, wishes, or rights of others.”  When we adhere to the non-discrimination policy and only consider relevant factors for membership or participation, we are respecting each person as an individual.</a:t>
          </a:r>
        </a:p>
      </dsp:txBody>
      <dsp:txXfrm>
        <a:off x="1280740" y="4160435"/>
        <a:ext cx="9795576" cy="11088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2A872-05A2-441D-A65A-1B2D21611C81}">
      <dsp:nvSpPr>
        <dsp:cNvPr id="0" name=""/>
        <dsp:cNvSpPr/>
      </dsp:nvSpPr>
      <dsp:spPr>
        <a:xfrm>
          <a:off x="208347" y="870540"/>
          <a:ext cx="1333856" cy="133385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CBCC66-E08E-4A37-AFC0-F2369441E3AC}">
      <dsp:nvSpPr>
        <dsp:cNvPr id="0" name=""/>
        <dsp:cNvSpPr/>
      </dsp:nvSpPr>
      <dsp:spPr>
        <a:xfrm>
          <a:off x="488457" y="1150650"/>
          <a:ext cx="773637" cy="773637"/>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A80CD1A-7D74-48EF-8BE1-46CE160001B9}">
      <dsp:nvSpPr>
        <dsp:cNvPr id="0" name=""/>
        <dsp:cNvSpPr/>
      </dsp:nvSpPr>
      <dsp:spPr>
        <a:xfrm>
          <a:off x="1828031" y="870540"/>
          <a:ext cx="3144091" cy="1333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rtl="0">
            <a:lnSpc>
              <a:spcPct val="90000"/>
            </a:lnSpc>
            <a:spcBef>
              <a:spcPct val="0"/>
            </a:spcBef>
            <a:spcAft>
              <a:spcPct val="35000"/>
            </a:spcAft>
            <a:buNone/>
          </a:pPr>
          <a:r>
            <a:rPr lang="en-US" sz="1300" b="0" kern="1200" dirty="0"/>
            <a:t>In addition to the Equal Opportunity compliance program, CAP has added a focus on diversity and inclusion.</a:t>
          </a:r>
          <a:r>
            <a:rPr lang="en-US" sz="1300" b="0" kern="1200" dirty="0">
              <a:latin typeface="Calibri Light" panose="020F0302020204030204"/>
            </a:rPr>
            <a:t> </a:t>
          </a:r>
          <a:endParaRPr lang="en-US" sz="1300" b="0" i="0" u="none" strike="noStrike" kern="1200" cap="none" baseline="0" noProof="0" dirty="0">
            <a:solidFill>
              <a:srgbClr val="010000"/>
            </a:solidFill>
            <a:latin typeface="Calibri Light"/>
            <a:cs typeface="Calibri Light"/>
          </a:endParaRPr>
        </a:p>
      </dsp:txBody>
      <dsp:txXfrm>
        <a:off x="1828031" y="870540"/>
        <a:ext cx="3144091" cy="1333856"/>
      </dsp:txXfrm>
    </dsp:sp>
    <dsp:sp modelId="{B7380CBD-6548-40B9-A683-A6AD535487F1}">
      <dsp:nvSpPr>
        <dsp:cNvPr id="0" name=""/>
        <dsp:cNvSpPr/>
      </dsp:nvSpPr>
      <dsp:spPr>
        <a:xfrm>
          <a:off x="5519956" y="870540"/>
          <a:ext cx="1333856" cy="133385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4A7320-960D-4404-A711-1F722F86774F}">
      <dsp:nvSpPr>
        <dsp:cNvPr id="0" name=""/>
        <dsp:cNvSpPr/>
      </dsp:nvSpPr>
      <dsp:spPr>
        <a:xfrm>
          <a:off x="5800066" y="1150650"/>
          <a:ext cx="773637" cy="773637"/>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2B849D-058A-4A81-8DC7-05269AD6DA0A}">
      <dsp:nvSpPr>
        <dsp:cNvPr id="0" name=""/>
        <dsp:cNvSpPr/>
      </dsp:nvSpPr>
      <dsp:spPr>
        <a:xfrm>
          <a:off x="7139639" y="870540"/>
          <a:ext cx="3144091" cy="1333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rtl="0">
            <a:lnSpc>
              <a:spcPct val="90000"/>
            </a:lnSpc>
            <a:spcBef>
              <a:spcPct val="0"/>
            </a:spcBef>
            <a:spcAft>
              <a:spcPct val="35000"/>
            </a:spcAft>
            <a:buNone/>
          </a:pPr>
          <a:r>
            <a:rPr lang="en-US" sz="1300" b="0" kern="1200"/>
            <a:t>These </a:t>
          </a:r>
          <a:r>
            <a:rPr lang="en-US" sz="1300" b="0" kern="1200">
              <a:latin typeface="Calibri Light" panose="020F0302020204030204"/>
            </a:rPr>
            <a:t>complement</a:t>
          </a:r>
          <a:r>
            <a:rPr lang="en-US" sz="1300" b="0" kern="1200"/>
            <a:t>, but remain separate and distinct from, CAP’s Equal Opportunity compliance programs and activities.</a:t>
          </a:r>
          <a:r>
            <a:rPr lang="en-US" sz="1300" b="0" kern="1200">
              <a:latin typeface="Calibri Light" panose="020F0302020204030204"/>
            </a:rPr>
            <a:t>  </a:t>
          </a:r>
          <a:endParaRPr lang="en-US" sz="1300" b="0" kern="1200"/>
        </a:p>
      </dsp:txBody>
      <dsp:txXfrm>
        <a:off x="7139639" y="870540"/>
        <a:ext cx="3144091" cy="1333856"/>
      </dsp:txXfrm>
    </dsp:sp>
    <dsp:sp modelId="{CC695FBC-06DA-4051-AA88-BBCCFC4E737D}">
      <dsp:nvSpPr>
        <dsp:cNvPr id="0" name=""/>
        <dsp:cNvSpPr/>
      </dsp:nvSpPr>
      <dsp:spPr>
        <a:xfrm>
          <a:off x="208347" y="3107403"/>
          <a:ext cx="1333856" cy="133385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877FD6-F9B9-4913-A861-694CB11DD5CB}">
      <dsp:nvSpPr>
        <dsp:cNvPr id="0" name=""/>
        <dsp:cNvSpPr/>
      </dsp:nvSpPr>
      <dsp:spPr>
        <a:xfrm>
          <a:off x="488457" y="3387512"/>
          <a:ext cx="773637" cy="773637"/>
        </a:xfrm>
        <a:prstGeom prst="rect">
          <a:avLst/>
        </a:prstGeom>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FBDA49-3F29-4DA9-A26A-0AF17014AFE3}">
      <dsp:nvSpPr>
        <dsp:cNvPr id="0" name=""/>
        <dsp:cNvSpPr/>
      </dsp:nvSpPr>
      <dsp:spPr>
        <a:xfrm>
          <a:off x="1828031" y="3107403"/>
          <a:ext cx="3144091" cy="1333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rtl="0">
            <a:lnSpc>
              <a:spcPct val="90000"/>
            </a:lnSpc>
            <a:spcBef>
              <a:spcPct val="0"/>
            </a:spcBef>
            <a:spcAft>
              <a:spcPct val="35000"/>
            </a:spcAft>
            <a:buNone/>
          </a:pPr>
          <a:r>
            <a:rPr lang="en-US" sz="1300" b="0" kern="1200"/>
            <a:t>All three are essential if CAP is to stay competitive in attracting, recruiting, and retaining America’s best talent.</a:t>
          </a:r>
          <a:r>
            <a:rPr lang="en-US" sz="1300" b="0" kern="1200">
              <a:latin typeface="Calibri Light" panose="020F0302020204030204"/>
            </a:rPr>
            <a:t> </a:t>
          </a:r>
          <a:r>
            <a:rPr lang="en-US" sz="1300" b="0" kern="1200"/>
            <a:t> When a potential member sees a diverse membership, they can see themselves being welcomed and thriving in the organization.</a:t>
          </a:r>
          <a:r>
            <a:rPr lang="en-US" sz="1300" b="0" kern="1200">
              <a:latin typeface="Calibri Light" panose="020F0302020204030204"/>
            </a:rPr>
            <a:t>  </a:t>
          </a:r>
          <a:endParaRPr lang="en-US" sz="1300" b="0" kern="1200"/>
        </a:p>
      </dsp:txBody>
      <dsp:txXfrm>
        <a:off x="1828031" y="3107403"/>
        <a:ext cx="3144091" cy="1333856"/>
      </dsp:txXfrm>
    </dsp:sp>
    <dsp:sp modelId="{E438B6B4-E630-473C-A247-0E532E6DDDC7}">
      <dsp:nvSpPr>
        <dsp:cNvPr id="0" name=""/>
        <dsp:cNvSpPr/>
      </dsp:nvSpPr>
      <dsp:spPr>
        <a:xfrm>
          <a:off x="5519956" y="3107403"/>
          <a:ext cx="1333856" cy="133385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917AF8-D79E-41AF-AA23-7E4ADBCB0D35}">
      <dsp:nvSpPr>
        <dsp:cNvPr id="0" name=""/>
        <dsp:cNvSpPr/>
      </dsp:nvSpPr>
      <dsp:spPr>
        <a:xfrm>
          <a:off x="5800066" y="3387512"/>
          <a:ext cx="773637" cy="773637"/>
        </a:xfrm>
        <a:prstGeom prst="rect">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BF79E8-6077-4BF9-8D2B-0E5D83E18419}">
      <dsp:nvSpPr>
        <dsp:cNvPr id="0" name=""/>
        <dsp:cNvSpPr/>
      </dsp:nvSpPr>
      <dsp:spPr>
        <a:xfrm>
          <a:off x="7139639" y="3107403"/>
          <a:ext cx="3144091" cy="1333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0" kern="1200"/>
            <a:t>Members who feel their diversity is valued will want to continue to participate and support the organization, the membership, and the mission.</a:t>
          </a:r>
        </a:p>
      </dsp:txBody>
      <dsp:txXfrm>
        <a:off x="7139639" y="3107403"/>
        <a:ext cx="3144091" cy="13338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63B15D-536B-4CB5-9598-7653217E6AE2}">
      <dsp:nvSpPr>
        <dsp:cNvPr id="0" name=""/>
        <dsp:cNvSpPr/>
      </dsp:nvSpPr>
      <dsp:spPr>
        <a:xfrm>
          <a:off x="821" y="0"/>
          <a:ext cx="3327201" cy="3457575"/>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622300">
            <a:lnSpc>
              <a:spcPct val="90000"/>
            </a:lnSpc>
            <a:spcBef>
              <a:spcPct val="0"/>
            </a:spcBef>
            <a:spcAft>
              <a:spcPct val="35000"/>
            </a:spcAft>
            <a:buNone/>
            <a:defRPr cap="all"/>
          </a:pPr>
          <a:r>
            <a:rPr lang="en-US" sz="1400" kern="1200"/>
            <a:t>The essential function required of the cadet drill test is to demonstrate proficiency of drill.</a:t>
          </a:r>
          <a:r>
            <a:rPr lang="en-US" sz="1400" kern="1200">
              <a:latin typeface="Calibri Light" panose="020F0302020204030204"/>
            </a:rPr>
            <a:t>  </a:t>
          </a:r>
          <a:endParaRPr lang="en-US" sz="1400" kern="1200"/>
        </a:p>
      </dsp:txBody>
      <dsp:txXfrm>
        <a:off x="821" y="1383029"/>
        <a:ext cx="3327201" cy="2074545"/>
      </dsp:txXfrm>
    </dsp:sp>
    <dsp:sp modelId="{7F76C5BC-A70F-4C34-A841-0C49D0FE355F}">
      <dsp:nvSpPr>
        <dsp:cNvPr id="0" name=""/>
        <dsp:cNvSpPr/>
      </dsp:nvSpPr>
      <dsp:spPr>
        <a:xfrm>
          <a:off x="821" y="0"/>
          <a:ext cx="3327201" cy="138303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21" y="0"/>
        <a:ext cx="3327201" cy="1383030"/>
      </dsp:txXfrm>
    </dsp:sp>
    <dsp:sp modelId="{63B44073-169D-4CB8-B24D-C9AB1C6D7FF2}">
      <dsp:nvSpPr>
        <dsp:cNvPr id="0" name=""/>
        <dsp:cNvSpPr/>
      </dsp:nvSpPr>
      <dsp:spPr>
        <a:xfrm>
          <a:off x="3594199" y="0"/>
          <a:ext cx="3327201" cy="3457575"/>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622300">
            <a:lnSpc>
              <a:spcPct val="90000"/>
            </a:lnSpc>
            <a:spcBef>
              <a:spcPct val="0"/>
            </a:spcBef>
            <a:spcAft>
              <a:spcPct val="35000"/>
            </a:spcAft>
            <a:buNone/>
            <a:defRPr cap="all"/>
          </a:pPr>
          <a:r>
            <a:rPr lang="en-US" sz="1400" kern="1200"/>
            <a:t>A reasonable accommodation for a cadet in a wheelchair could be to have them perform the moves they can (e.g., hand salute, modified attention) then explain the drill movements that they cannot perform.</a:t>
          </a:r>
          <a:r>
            <a:rPr lang="en-US" sz="1400" kern="1200">
              <a:latin typeface="Calibri Light" panose="020F0302020204030204"/>
            </a:rPr>
            <a:t>  </a:t>
          </a:r>
          <a:endParaRPr lang="en-US" sz="1400" kern="1200"/>
        </a:p>
      </dsp:txBody>
      <dsp:txXfrm>
        <a:off x="3594199" y="1383029"/>
        <a:ext cx="3327201" cy="2074545"/>
      </dsp:txXfrm>
    </dsp:sp>
    <dsp:sp modelId="{E49D8A22-FD42-4C6F-B2B5-6CB225D4FB28}">
      <dsp:nvSpPr>
        <dsp:cNvPr id="0" name=""/>
        <dsp:cNvSpPr/>
      </dsp:nvSpPr>
      <dsp:spPr>
        <a:xfrm>
          <a:off x="3594199" y="0"/>
          <a:ext cx="3327201" cy="138303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94199" y="0"/>
        <a:ext cx="3327201" cy="1383030"/>
      </dsp:txXfrm>
    </dsp:sp>
    <dsp:sp modelId="{EC89982F-455A-4F98-8417-4293B1950C0C}">
      <dsp:nvSpPr>
        <dsp:cNvPr id="0" name=""/>
        <dsp:cNvSpPr/>
      </dsp:nvSpPr>
      <dsp:spPr>
        <a:xfrm>
          <a:off x="7187576" y="0"/>
          <a:ext cx="3327201" cy="3457575"/>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622300">
            <a:lnSpc>
              <a:spcPct val="90000"/>
            </a:lnSpc>
            <a:spcBef>
              <a:spcPct val="0"/>
            </a:spcBef>
            <a:spcAft>
              <a:spcPct val="35000"/>
            </a:spcAft>
            <a:buNone/>
            <a:defRPr cap="all"/>
          </a:pPr>
          <a:r>
            <a:rPr lang="en-US" sz="1400" kern="1200"/>
            <a:t>In Achievement 4, only the cadet’s ability to call commands properly is being evaluated, so for this test, the cadet does not need an accommodation.</a:t>
          </a:r>
        </a:p>
      </dsp:txBody>
      <dsp:txXfrm>
        <a:off x="7187576" y="1383029"/>
        <a:ext cx="3327201" cy="2074545"/>
      </dsp:txXfrm>
    </dsp:sp>
    <dsp:sp modelId="{783ED727-DA8D-47C4-AA0B-9148E9E3AD22}">
      <dsp:nvSpPr>
        <dsp:cNvPr id="0" name=""/>
        <dsp:cNvSpPr/>
      </dsp:nvSpPr>
      <dsp:spPr>
        <a:xfrm>
          <a:off x="7187576" y="0"/>
          <a:ext cx="3327201" cy="138303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187576" y="0"/>
        <a:ext cx="3327201" cy="13830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5E112-6019-4AA1-882F-0A86DE4D29D2}">
      <dsp:nvSpPr>
        <dsp:cNvPr id="0" name=""/>
        <dsp:cNvSpPr/>
      </dsp:nvSpPr>
      <dsp:spPr>
        <a:xfrm>
          <a:off x="2044800" y="63761"/>
          <a:ext cx="2196000" cy="2196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CEF704-6F39-4517-8297-31EDD1CFA605}">
      <dsp:nvSpPr>
        <dsp:cNvPr id="0" name=""/>
        <dsp:cNvSpPr/>
      </dsp:nvSpPr>
      <dsp:spPr>
        <a:xfrm>
          <a:off x="2512800" y="531761"/>
          <a:ext cx="1260000" cy="1260000"/>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3D4A79D-E1A4-4DA9-8A9B-9F4C9147FCD2}">
      <dsp:nvSpPr>
        <dsp:cNvPr id="0" name=""/>
        <dsp:cNvSpPr/>
      </dsp:nvSpPr>
      <dsp:spPr>
        <a:xfrm>
          <a:off x="1342800" y="2943762"/>
          <a:ext cx="3600000" cy="135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dirty="0">
              <a:solidFill>
                <a:schemeClr val="tx1"/>
              </a:solidFill>
            </a:rPr>
            <a:t>A cadet with a learning disability may need additional time to read test questions to understand and choose the correct answer.  </a:t>
          </a:r>
        </a:p>
      </dsp:txBody>
      <dsp:txXfrm>
        <a:off x="1342800" y="2943762"/>
        <a:ext cx="3600000" cy="1350000"/>
      </dsp:txXfrm>
    </dsp:sp>
    <dsp:sp modelId="{C94D3E69-921D-4424-9B1E-B19F7EFF3499}">
      <dsp:nvSpPr>
        <dsp:cNvPr id="0" name=""/>
        <dsp:cNvSpPr/>
      </dsp:nvSpPr>
      <dsp:spPr>
        <a:xfrm>
          <a:off x="6274800" y="63761"/>
          <a:ext cx="2196000" cy="21960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F967B7-CFDE-4A1A-A1C1-0C10A736601F}">
      <dsp:nvSpPr>
        <dsp:cNvPr id="0" name=""/>
        <dsp:cNvSpPr/>
      </dsp:nvSpPr>
      <dsp:spPr>
        <a:xfrm>
          <a:off x="6742800" y="531761"/>
          <a:ext cx="1260000" cy="126000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2E36F7F-455C-4E27-90D2-4986F5B0F498}">
      <dsp:nvSpPr>
        <dsp:cNvPr id="0" name=""/>
        <dsp:cNvSpPr/>
      </dsp:nvSpPr>
      <dsp:spPr>
        <a:xfrm>
          <a:off x="5572800" y="2943762"/>
          <a:ext cx="3600000" cy="135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dirty="0">
              <a:solidFill>
                <a:schemeClr val="tx1"/>
              </a:solidFill>
            </a:rPr>
            <a:t>Allowing the cadet to take a paper version of the test and extending time limits could be a reasonable accommodation while still ensuring the cadet comprehends the materials.</a:t>
          </a:r>
        </a:p>
      </dsp:txBody>
      <dsp:txXfrm>
        <a:off x="5572800" y="2943762"/>
        <a:ext cx="3600000" cy="135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19263-F12F-47E0-8BA5-C0716EEDE6A9}">
      <dsp:nvSpPr>
        <dsp:cNvPr id="0" name=""/>
        <dsp:cNvSpPr/>
      </dsp:nvSpPr>
      <dsp:spPr>
        <a:xfrm>
          <a:off x="2095003" y="128602"/>
          <a:ext cx="2161687" cy="216168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9D7829-A5E5-4187-9EDB-8224D180D976}">
      <dsp:nvSpPr>
        <dsp:cNvPr id="0" name=""/>
        <dsp:cNvSpPr/>
      </dsp:nvSpPr>
      <dsp:spPr>
        <a:xfrm>
          <a:off x="2555690" y="589289"/>
          <a:ext cx="1240312" cy="1240312"/>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4FD556-EEFC-4217-BDC9-6E7CC12895DF}">
      <dsp:nvSpPr>
        <dsp:cNvPr id="0" name=""/>
        <dsp:cNvSpPr/>
      </dsp:nvSpPr>
      <dsp:spPr>
        <a:xfrm>
          <a:off x="1060564" y="2963602"/>
          <a:ext cx="4230564" cy="1265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rtl="0">
            <a:lnSpc>
              <a:spcPct val="100000"/>
            </a:lnSpc>
            <a:spcBef>
              <a:spcPct val="0"/>
            </a:spcBef>
            <a:spcAft>
              <a:spcPct val="35000"/>
            </a:spcAft>
            <a:buNone/>
            <a:defRPr cap="all"/>
          </a:pPr>
          <a:r>
            <a:rPr lang="en-US" sz="1600" kern="1200" dirty="0">
              <a:solidFill>
                <a:schemeClr val="tx1"/>
              </a:solidFill>
            </a:rPr>
            <a:t>It would be reasonable for a cadet whose religious obligations </a:t>
          </a:r>
          <a:r>
            <a:rPr lang="en-US" sz="1600" b="1" kern="1200" dirty="0">
              <a:solidFill>
                <a:schemeClr val="tx1"/>
              </a:solidFill>
              <a:latin typeface="Calibri Light" panose="020F0302020204030204"/>
            </a:rPr>
            <a:t>forbids</a:t>
          </a:r>
          <a:r>
            <a:rPr lang="en-US" sz="1600" kern="1200" dirty="0">
              <a:solidFill>
                <a:schemeClr val="tx1"/>
              </a:solidFill>
              <a:latin typeface="Calibri Light" panose="020F0302020204030204"/>
            </a:rPr>
            <a:t> </a:t>
          </a:r>
          <a:r>
            <a:rPr lang="en-US" sz="1600" kern="1200" dirty="0">
              <a:solidFill>
                <a:schemeClr val="tx1"/>
              </a:solidFill>
            </a:rPr>
            <a:t>traveling on Saturday to arrive a few hours late for a week‐long encampment</a:t>
          </a:r>
          <a:r>
            <a:rPr lang="en-US" sz="1600" kern="1200" dirty="0">
              <a:solidFill>
                <a:schemeClr val="tx1"/>
              </a:solidFill>
              <a:latin typeface="Calibri Light" panose="020F0302020204030204"/>
            </a:rPr>
            <a:t>,</a:t>
          </a:r>
          <a:r>
            <a:rPr lang="en-US" sz="1600" kern="1200" dirty="0">
              <a:solidFill>
                <a:schemeClr val="tx1"/>
              </a:solidFill>
            </a:rPr>
            <a:t> if arrangements were worked out in advance.</a:t>
          </a:r>
          <a:r>
            <a:rPr lang="en-US" sz="1600" kern="1200" dirty="0">
              <a:solidFill>
                <a:schemeClr val="tx1"/>
              </a:solidFill>
              <a:latin typeface="Calibri Light" panose="020F0302020204030204"/>
            </a:rPr>
            <a:t>  </a:t>
          </a:r>
          <a:endParaRPr lang="en-US" sz="1600" kern="1200" dirty="0">
            <a:solidFill>
              <a:schemeClr val="tx1"/>
            </a:solidFill>
          </a:endParaRPr>
        </a:p>
      </dsp:txBody>
      <dsp:txXfrm>
        <a:off x="1060564" y="2963602"/>
        <a:ext cx="4230564" cy="1265319"/>
      </dsp:txXfrm>
    </dsp:sp>
    <dsp:sp modelId="{E8F85A49-E8D0-4A41-A347-2D266A5E4848}">
      <dsp:nvSpPr>
        <dsp:cNvPr id="0" name=""/>
        <dsp:cNvSpPr/>
      </dsp:nvSpPr>
      <dsp:spPr>
        <a:xfrm>
          <a:off x="6602316" y="128602"/>
          <a:ext cx="2161687" cy="216168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5D02C8-490D-4CCE-A22D-CD55228C4531}">
      <dsp:nvSpPr>
        <dsp:cNvPr id="0" name=""/>
        <dsp:cNvSpPr/>
      </dsp:nvSpPr>
      <dsp:spPr>
        <a:xfrm>
          <a:off x="7063003" y="589289"/>
          <a:ext cx="1240312" cy="1240312"/>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F01359-865F-4E3E-A263-B5393940B097}">
      <dsp:nvSpPr>
        <dsp:cNvPr id="0" name=""/>
        <dsp:cNvSpPr/>
      </dsp:nvSpPr>
      <dsp:spPr>
        <a:xfrm>
          <a:off x="5911285" y="2963602"/>
          <a:ext cx="3543750" cy="1265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dirty="0">
              <a:solidFill>
                <a:schemeClr val="tx1"/>
              </a:solidFill>
            </a:rPr>
            <a:t>If the member participates in 80% of the program, they will meet the essential </a:t>
          </a:r>
          <a:r>
            <a:rPr lang="en-US" sz="1800" i="1" kern="1200" dirty="0">
              <a:solidFill>
                <a:schemeClr val="tx1"/>
              </a:solidFill>
            </a:rPr>
            <a:t>requirements</a:t>
          </a:r>
          <a:r>
            <a:rPr lang="en-US" sz="1800" kern="1200" dirty="0">
              <a:solidFill>
                <a:schemeClr val="tx1"/>
              </a:solidFill>
            </a:rPr>
            <a:t>.</a:t>
          </a:r>
        </a:p>
      </dsp:txBody>
      <dsp:txXfrm>
        <a:off x="5911285" y="2963602"/>
        <a:ext cx="3543750" cy="126531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64040C-43D2-4727-9024-6D9E3AC83B3C}" type="datetimeFigureOut">
              <a:rPr lang="en-US"/>
              <a:t>8/5/2020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DB4B7C-95BD-4D6C-9DF6-9F0F922E5B23}" type="slidenum">
              <a:rPr lang="en-US"/>
              <a:t>‹#›</a:t>
            </a:fld>
            <a:endParaRPr lang="en-US"/>
          </a:p>
        </p:txBody>
      </p:sp>
    </p:spTree>
    <p:extLst>
      <p:ext uri="{BB962C8B-B14F-4D97-AF65-F5344CB8AC3E}">
        <p14:creationId xmlns:p14="http://schemas.microsoft.com/office/powerpoint/2010/main" val="2260839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2020 edition</a:t>
            </a:r>
          </a:p>
        </p:txBody>
      </p:sp>
      <p:sp>
        <p:nvSpPr>
          <p:cNvPr id="4" name="Slide Number Placeholder 3"/>
          <p:cNvSpPr>
            <a:spLocks noGrp="1"/>
          </p:cNvSpPr>
          <p:nvPr>
            <p:ph type="sldNum" sz="quarter" idx="5"/>
          </p:nvPr>
        </p:nvSpPr>
        <p:spPr/>
        <p:txBody>
          <a:bodyPr/>
          <a:lstStyle/>
          <a:p>
            <a:fld id="{E0DB4B7C-95BD-4D6C-9DF6-9F0F922E5B23}" type="slidenum">
              <a:rPr lang="en-US"/>
              <a:t>1</a:t>
            </a:fld>
            <a:endParaRPr lang="en-US"/>
          </a:p>
        </p:txBody>
      </p:sp>
    </p:spTree>
    <p:extLst>
      <p:ext uri="{BB962C8B-B14F-4D97-AF65-F5344CB8AC3E}">
        <p14:creationId xmlns:p14="http://schemas.microsoft.com/office/powerpoint/2010/main" val="1360222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Changed title to add Uniform</a:t>
            </a:r>
            <a:endParaRPr lang="en-US"/>
          </a:p>
          <a:p>
            <a:r>
              <a:rPr lang="en-US">
                <a:cs typeface="Calibri"/>
              </a:rPr>
              <a:t>Changed icon</a:t>
            </a:r>
          </a:p>
        </p:txBody>
      </p:sp>
      <p:sp>
        <p:nvSpPr>
          <p:cNvPr id="4" name="Slide Number Placeholder 3"/>
          <p:cNvSpPr>
            <a:spLocks noGrp="1"/>
          </p:cNvSpPr>
          <p:nvPr>
            <p:ph type="sldNum" sz="quarter" idx="5"/>
          </p:nvPr>
        </p:nvSpPr>
        <p:spPr/>
        <p:txBody>
          <a:bodyPr/>
          <a:lstStyle/>
          <a:p>
            <a:fld id="{E0DB4B7C-95BD-4D6C-9DF6-9F0F922E5B23}" type="slidenum">
              <a:rPr lang="en-US"/>
              <a:t>17</a:t>
            </a:fld>
            <a:endParaRPr lang="en-US"/>
          </a:p>
        </p:txBody>
      </p:sp>
    </p:spTree>
    <p:extLst>
      <p:ext uri="{BB962C8B-B14F-4D97-AF65-F5344CB8AC3E}">
        <p14:creationId xmlns:p14="http://schemas.microsoft.com/office/powerpoint/2010/main" val="2576120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Removed "</a:t>
            </a:r>
            <a:r>
              <a:rPr lang="en-US"/>
              <a:t> at the time of this lesson was written" as that was a note due to the pending publication of CAPR 39-1</a:t>
            </a:r>
          </a:p>
          <a:p>
            <a:r>
              <a:rPr lang="en-US">
                <a:cs typeface="Calibri"/>
              </a:rPr>
              <a:t>Removed "</a:t>
            </a:r>
            <a:r>
              <a:rPr lang="en-US"/>
              <a:t>The written policy will be updated in the new regulation."  Not needed now that the regulation has been published.</a:t>
            </a:r>
          </a:p>
          <a:p>
            <a:r>
              <a:rPr lang="en-US">
                <a:cs typeface="Calibri"/>
              </a:rPr>
              <a:t>Changed "</a:t>
            </a:r>
            <a:r>
              <a:rPr lang="en-US"/>
              <a:t>Note that waivers will be considered for the AF-style uniform." To "Note that waivers will be considered for the AF-style and corporate uniforms."  Original text highlighted AF-style uniforms because the old manual didn't allow for waivers, yet CAP-USAF was approving it.  This bullet could be removed altogether.</a:t>
            </a:r>
            <a:endParaRPr lang="en-US">
              <a:cs typeface="+mn-lt"/>
            </a:endParaRPr>
          </a:p>
          <a:p>
            <a:r>
              <a:rPr lang="en-US">
                <a:cs typeface="Calibri"/>
              </a:rPr>
              <a:t>Removed "</a:t>
            </a:r>
            <a:r>
              <a:rPr lang="en-US"/>
              <a:t>(through the commander at each level of CAP)" when mentioning chain of command in last bullet.  That was put there for new members, since the target audience was Level 1.</a:t>
            </a:r>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E0DB4B7C-95BD-4D6C-9DF6-9F0F922E5B23}" type="slidenum">
              <a:rPr lang="en-US"/>
              <a:t>18</a:t>
            </a:fld>
            <a:endParaRPr lang="en-US"/>
          </a:p>
        </p:txBody>
      </p:sp>
    </p:spTree>
    <p:extLst>
      <p:ext uri="{BB962C8B-B14F-4D97-AF65-F5344CB8AC3E}">
        <p14:creationId xmlns:p14="http://schemas.microsoft.com/office/powerpoint/2010/main" val="3094012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E0DB4B7C-95BD-4D6C-9DF6-9F0F922E5B23}" type="slidenum">
              <a:rPr lang="en-US"/>
              <a:t>20</a:t>
            </a:fld>
            <a:endParaRPr lang="en-US"/>
          </a:p>
        </p:txBody>
      </p:sp>
    </p:spTree>
    <p:extLst>
      <p:ext uri="{BB962C8B-B14F-4D97-AF65-F5344CB8AC3E}">
        <p14:creationId xmlns:p14="http://schemas.microsoft.com/office/powerpoint/2010/main" val="3786961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Combined 23-28 into 3 slides</a:t>
            </a:r>
          </a:p>
          <a:p>
            <a:r>
              <a:rPr lang="en-US">
                <a:cs typeface="Calibri"/>
              </a:rPr>
              <a:t>Title change to clarify under nondiscrimination</a:t>
            </a:r>
            <a:endParaRPr lang="en-US"/>
          </a:p>
          <a:p>
            <a:r>
              <a:rPr lang="en-US">
                <a:cs typeface="Calibri"/>
              </a:rPr>
              <a:t>Added role of EOO</a:t>
            </a:r>
          </a:p>
        </p:txBody>
      </p:sp>
      <p:sp>
        <p:nvSpPr>
          <p:cNvPr id="4" name="Slide Number Placeholder 3"/>
          <p:cNvSpPr>
            <a:spLocks noGrp="1"/>
          </p:cNvSpPr>
          <p:nvPr>
            <p:ph type="sldNum" sz="quarter" idx="5"/>
          </p:nvPr>
        </p:nvSpPr>
        <p:spPr/>
        <p:txBody>
          <a:bodyPr/>
          <a:lstStyle/>
          <a:p>
            <a:fld id="{E0DB4B7C-95BD-4D6C-9DF6-9F0F922E5B23}" type="slidenum">
              <a:rPr lang="en-US"/>
              <a:t>22</a:t>
            </a:fld>
            <a:endParaRPr lang="en-US"/>
          </a:p>
        </p:txBody>
      </p:sp>
    </p:spTree>
    <p:extLst>
      <p:ext uri="{BB962C8B-B14F-4D97-AF65-F5344CB8AC3E}">
        <p14:creationId xmlns:p14="http://schemas.microsoft.com/office/powerpoint/2010/main" val="4104946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Combined 23-28 into 3 slides</a:t>
            </a:r>
          </a:p>
        </p:txBody>
      </p:sp>
      <p:sp>
        <p:nvSpPr>
          <p:cNvPr id="4" name="Slide Number Placeholder 3"/>
          <p:cNvSpPr>
            <a:spLocks noGrp="1"/>
          </p:cNvSpPr>
          <p:nvPr>
            <p:ph type="sldNum" sz="quarter" idx="5"/>
          </p:nvPr>
        </p:nvSpPr>
        <p:spPr/>
        <p:txBody>
          <a:bodyPr/>
          <a:lstStyle/>
          <a:p>
            <a:fld id="{E0DB4B7C-95BD-4D6C-9DF6-9F0F922E5B23}" type="slidenum">
              <a:rPr lang="en-US"/>
              <a:t>23</a:t>
            </a:fld>
            <a:endParaRPr lang="en-US"/>
          </a:p>
        </p:txBody>
      </p:sp>
    </p:spTree>
    <p:extLst>
      <p:ext uri="{BB962C8B-B14F-4D97-AF65-F5344CB8AC3E}">
        <p14:creationId xmlns:p14="http://schemas.microsoft.com/office/powerpoint/2010/main" val="2118708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Combined 23-28 into 3 slides</a:t>
            </a:r>
          </a:p>
        </p:txBody>
      </p:sp>
      <p:sp>
        <p:nvSpPr>
          <p:cNvPr id="4" name="Slide Number Placeholder 3"/>
          <p:cNvSpPr>
            <a:spLocks noGrp="1"/>
          </p:cNvSpPr>
          <p:nvPr>
            <p:ph type="sldNum" sz="quarter" idx="5"/>
          </p:nvPr>
        </p:nvSpPr>
        <p:spPr/>
        <p:txBody>
          <a:bodyPr/>
          <a:lstStyle/>
          <a:p>
            <a:fld id="{E0DB4B7C-95BD-4D6C-9DF6-9F0F922E5B23}" type="slidenum">
              <a:rPr lang="en-US"/>
              <a:t>24</a:t>
            </a:fld>
            <a:endParaRPr lang="en-US"/>
          </a:p>
        </p:txBody>
      </p:sp>
    </p:spTree>
    <p:extLst>
      <p:ext uri="{BB962C8B-B14F-4D97-AF65-F5344CB8AC3E}">
        <p14:creationId xmlns:p14="http://schemas.microsoft.com/office/powerpoint/2010/main" val="4403618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Design change</a:t>
            </a:r>
          </a:p>
        </p:txBody>
      </p:sp>
      <p:sp>
        <p:nvSpPr>
          <p:cNvPr id="4" name="Slide Number Placeholder 3"/>
          <p:cNvSpPr>
            <a:spLocks noGrp="1"/>
          </p:cNvSpPr>
          <p:nvPr>
            <p:ph type="sldNum" sz="quarter" idx="5"/>
          </p:nvPr>
        </p:nvSpPr>
        <p:spPr/>
        <p:txBody>
          <a:bodyPr/>
          <a:lstStyle/>
          <a:p>
            <a:fld id="{E0DB4B7C-95BD-4D6C-9DF6-9F0F922E5B23}" type="slidenum">
              <a:rPr lang="en-US"/>
              <a:t>25</a:t>
            </a:fld>
            <a:endParaRPr lang="en-US"/>
          </a:p>
        </p:txBody>
      </p:sp>
    </p:spTree>
    <p:extLst>
      <p:ext uri="{BB962C8B-B14F-4D97-AF65-F5344CB8AC3E}">
        <p14:creationId xmlns:p14="http://schemas.microsoft.com/office/powerpoint/2010/main" val="26240409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90000"/>
              </a:lnSpc>
              <a:spcBef>
                <a:spcPts val="1000"/>
              </a:spcBef>
              <a:buAutoNum type="arabicPeriod"/>
            </a:pPr>
            <a:endParaRPr lang="en-US">
              <a:cs typeface="Calibri" panose="020F0502020204030204"/>
            </a:endParaRPr>
          </a:p>
          <a:p>
            <a:pPr marL="1143000" lvl="1" indent="-228600">
              <a:buAutoNum type="alphaLcPeriod"/>
            </a:pPr>
            <a:endParaRPr lang="en-US">
              <a:cs typeface="Calibri" panose="020F0502020204030204"/>
            </a:endParaRPr>
          </a:p>
          <a:p>
            <a:pPr lvl="1" indent="-228600">
              <a:buAutoNum type="alphaLcPeriod"/>
            </a:pPr>
            <a:endParaRPr lang="en-US">
              <a:cs typeface="Calibri" panose="020F0502020204030204"/>
            </a:endParaRPr>
          </a:p>
        </p:txBody>
      </p:sp>
      <p:sp>
        <p:nvSpPr>
          <p:cNvPr id="4" name="Slide Number Placeholder 3"/>
          <p:cNvSpPr>
            <a:spLocks noGrp="1"/>
          </p:cNvSpPr>
          <p:nvPr>
            <p:ph type="sldNum" sz="quarter" idx="5"/>
          </p:nvPr>
        </p:nvSpPr>
        <p:spPr/>
        <p:txBody>
          <a:bodyPr/>
          <a:lstStyle/>
          <a:p>
            <a:fld id="{E0DB4B7C-95BD-4D6C-9DF6-9F0F922E5B23}" type="slidenum">
              <a:rPr lang="en-US"/>
              <a:t>27</a:t>
            </a:fld>
            <a:endParaRPr lang="en-US"/>
          </a:p>
        </p:txBody>
      </p:sp>
    </p:spTree>
    <p:extLst>
      <p:ext uri="{BB962C8B-B14F-4D97-AF65-F5344CB8AC3E}">
        <p14:creationId xmlns:p14="http://schemas.microsoft.com/office/powerpoint/2010/main" val="250078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First and third bullets are verbatim from annual CC EO memo (2020)</a:t>
            </a:r>
            <a:endParaRPr lang="en-US"/>
          </a:p>
          <a:p>
            <a:r>
              <a:rPr lang="en-US">
                <a:cs typeface="Calibri"/>
              </a:rPr>
              <a:t> </a:t>
            </a:r>
            <a:endParaRPr lang="en-US"/>
          </a:p>
        </p:txBody>
      </p:sp>
      <p:sp>
        <p:nvSpPr>
          <p:cNvPr id="4" name="Slide Number Placeholder 3"/>
          <p:cNvSpPr>
            <a:spLocks noGrp="1"/>
          </p:cNvSpPr>
          <p:nvPr>
            <p:ph type="sldNum" sz="quarter" idx="5"/>
          </p:nvPr>
        </p:nvSpPr>
        <p:spPr/>
        <p:txBody>
          <a:bodyPr/>
          <a:lstStyle/>
          <a:p>
            <a:fld id="{E0DB4B7C-95BD-4D6C-9DF6-9F0F922E5B23}" type="slidenum">
              <a:rPr lang="en-US"/>
              <a:t>2</a:t>
            </a:fld>
            <a:endParaRPr lang="en-US"/>
          </a:p>
        </p:txBody>
      </p:sp>
    </p:spTree>
    <p:extLst>
      <p:ext uri="{BB962C8B-B14F-4D97-AF65-F5344CB8AC3E}">
        <p14:creationId xmlns:p14="http://schemas.microsoft.com/office/powerpoint/2010/main" val="3682741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New slide to tie-in to Strategic Plan to show alignment with CAP's highest priorities.</a:t>
            </a:r>
          </a:p>
        </p:txBody>
      </p:sp>
      <p:sp>
        <p:nvSpPr>
          <p:cNvPr id="4" name="Slide Number Placeholder 3"/>
          <p:cNvSpPr>
            <a:spLocks noGrp="1"/>
          </p:cNvSpPr>
          <p:nvPr>
            <p:ph type="sldNum" sz="quarter" idx="5"/>
          </p:nvPr>
        </p:nvSpPr>
        <p:spPr/>
        <p:txBody>
          <a:bodyPr/>
          <a:lstStyle/>
          <a:p>
            <a:fld id="{E0DB4B7C-95BD-4D6C-9DF6-9F0F922E5B23}" type="slidenum">
              <a:rPr lang="en-US"/>
              <a:t>3</a:t>
            </a:fld>
            <a:endParaRPr lang="en-US"/>
          </a:p>
        </p:txBody>
      </p:sp>
    </p:spTree>
    <p:extLst>
      <p:ext uri="{BB962C8B-B14F-4D97-AF65-F5344CB8AC3E}">
        <p14:creationId xmlns:p14="http://schemas.microsoft.com/office/powerpoint/2010/main" val="2571067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Changed title from "Equal Opportunity Program" since that is only one of the three topics, transitioning from EO to D&amp;I</a:t>
            </a:r>
          </a:p>
          <a:p>
            <a:r>
              <a:rPr lang="en-US">
                <a:cs typeface="Calibri"/>
              </a:rPr>
              <a:t>Removed "s" from "complements"</a:t>
            </a:r>
            <a:endParaRPr lang="en-US"/>
          </a:p>
          <a:p>
            <a:r>
              <a:rPr lang="en-US">
                <a:cs typeface="Calibri"/>
              </a:rPr>
              <a:t>*Text seems small.  Can font be increased?</a:t>
            </a:r>
          </a:p>
        </p:txBody>
      </p:sp>
      <p:sp>
        <p:nvSpPr>
          <p:cNvPr id="4" name="Slide Number Placeholder 3"/>
          <p:cNvSpPr>
            <a:spLocks noGrp="1"/>
          </p:cNvSpPr>
          <p:nvPr>
            <p:ph type="sldNum" sz="quarter" idx="5"/>
          </p:nvPr>
        </p:nvSpPr>
        <p:spPr/>
        <p:txBody>
          <a:bodyPr/>
          <a:lstStyle/>
          <a:p>
            <a:fld id="{E0DB4B7C-95BD-4D6C-9DF6-9F0F922E5B23}" type="slidenum">
              <a:rPr lang="en-US"/>
              <a:t>6</a:t>
            </a:fld>
            <a:endParaRPr lang="en-US"/>
          </a:p>
        </p:txBody>
      </p:sp>
    </p:spTree>
    <p:extLst>
      <p:ext uri="{BB962C8B-B14F-4D97-AF65-F5344CB8AC3E}">
        <p14:creationId xmlns:p14="http://schemas.microsoft.com/office/powerpoint/2010/main" val="2761357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Changed title to only include Diversity, since inclusion is not on this slide</a:t>
            </a:r>
            <a:endParaRPr lang="en-US"/>
          </a:p>
          <a:p>
            <a:r>
              <a:rPr lang="en-US">
                <a:cs typeface="Calibri"/>
              </a:rPr>
              <a:t>Updated diversity definition to match approved version</a:t>
            </a:r>
            <a:endParaRPr lang="en-US"/>
          </a:p>
          <a:p>
            <a:r>
              <a:rPr lang="en-US">
                <a:cs typeface="Calibri"/>
              </a:rPr>
              <a:t>Changed font size and expanded text box</a:t>
            </a:r>
            <a:endParaRPr lang="en-US"/>
          </a:p>
          <a:p>
            <a:endParaRPr lang="en-US">
              <a:cs typeface="Calibri"/>
            </a:endParaRPr>
          </a:p>
        </p:txBody>
      </p:sp>
      <p:sp>
        <p:nvSpPr>
          <p:cNvPr id="4" name="Slide Number Placeholder 3"/>
          <p:cNvSpPr>
            <a:spLocks noGrp="1"/>
          </p:cNvSpPr>
          <p:nvPr>
            <p:ph type="sldNum" sz="quarter" idx="5"/>
          </p:nvPr>
        </p:nvSpPr>
        <p:spPr/>
        <p:txBody>
          <a:bodyPr/>
          <a:lstStyle/>
          <a:p>
            <a:fld id="{E0DB4B7C-95BD-4D6C-9DF6-9F0F922E5B23}" type="slidenum">
              <a:rPr lang="en-US"/>
              <a:t>7</a:t>
            </a:fld>
            <a:endParaRPr lang="en-US"/>
          </a:p>
        </p:txBody>
      </p:sp>
    </p:spTree>
    <p:extLst>
      <p:ext uri="{BB962C8B-B14F-4D97-AF65-F5344CB8AC3E}">
        <p14:creationId xmlns:p14="http://schemas.microsoft.com/office/powerpoint/2010/main" val="4169419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Updated definition of inclusion to match CAP's definition</a:t>
            </a:r>
          </a:p>
        </p:txBody>
      </p:sp>
      <p:sp>
        <p:nvSpPr>
          <p:cNvPr id="4" name="Slide Number Placeholder 3"/>
          <p:cNvSpPr>
            <a:spLocks noGrp="1"/>
          </p:cNvSpPr>
          <p:nvPr>
            <p:ph type="sldNum" sz="quarter" idx="5"/>
          </p:nvPr>
        </p:nvSpPr>
        <p:spPr/>
        <p:txBody>
          <a:bodyPr/>
          <a:lstStyle/>
          <a:p>
            <a:fld id="{E0DB4B7C-95BD-4D6C-9DF6-9F0F922E5B23}" type="slidenum">
              <a:rPr lang="en-US"/>
              <a:t>8</a:t>
            </a:fld>
            <a:endParaRPr lang="en-US"/>
          </a:p>
        </p:txBody>
      </p:sp>
    </p:spTree>
    <p:extLst>
      <p:ext uri="{BB962C8B-B14F-4D97-AF65-F5344CB8AC3E}">
        <p14:creationId xmlns:p14="http://schemas.microsoft.com/office/powerpoint/2010/main" val="322503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Revised title from Diversity </a:t>
            </a:r>
          </a:p>
        </p:txBody>
      </p:sp>
      <p:sp>
        <p:nvSpPr>
          <p:cNvPr id="4" name="Slide Number Placeholder 3"/>
          <p:cNvSpPr>
            <a:spLocks noGrp="1"/>
          </p:cNvSpPr>
          <p:nvPr>
            <p:ph type="sldNum" sz="quarter" idx="5"/>
          </p:nvPr>
        </p:nvSpPr>
        <p:spPr/>
        <p:txBody>
          <a:bodyPr/>
          <a:lstStyle/>
          <a:p>
            <a:fld id="{E0DB4B7C-95BD-4D6C-9DF6-9F0F922E5B23}" type="slidenum">
              <a:rPr lang="en-US"/>
              <a:t>9</a:t>
            </a:fld>
            <a:endParaRPr lang="en-US"/>
          </a:p>
        </p:txBody>
      </p:sp>
    </p:spTree>
    <p:extLst>
      <p:ext uri="{BB962C8B-B14F-4D97-AF65-F5344CB8AC3E}">
        <p14:creationId xmlns:p14="http://schemas.microsoft.com/office/powerpoint/2010/main" val="4154459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Expanded text box and increased font</a:t>
            </a:r>
          </a:p>
          <a:p>
            <a:r>
              <a:rPr lang="en-US">
                <a:cs typeface="Calibri"/>
              </a:rPr>
              <a:t>Changed title</a:t>
            </a:r>
          </a:p>
          <a:p>
            <a:r>
              <a:rPr lang="en-US">
                <a:cs typeface="Calibri"/>
              </a:rPr>
              <a:t>Indented second bullet</a:t>
            </a:r>
          </a:p>
        </p:txBody>
      </p:sp>
      <p:sp>
        <p:nvSpPr>
          <p:cNvPr id="4" name="Slide Number Placeholder 3"/>
          <p:cNvSpPr>
            <a:spLocks noGrp="1"/>
          </p:cNvSpPr>
          <p:nvPr>
            <p:ph type="sldNum" sz="quarter" idx="5"/>
          </p:nvPr>
        </p:nvSpPr>
        <p:spPr/>
        <p:txBody>
          <a:bodyPr/>
          <a:lstStyle/>
          <a:p>
            <a:fld id="{E0DB4B7C-95BD-4D6C-9DF6-9F0F922E5B23}" type="slidenum">
              <a:rPr lang="en-US"/>
              <a:t>10</a:t>
            </a:fld>
            <a:endParaRPr lang="en-US"/>
          </a:p>
        </p:txBody>
      </p:sp>
    </p:spTree>
    <p:extLst>
      <p:ext uri="{BB962C8B-B14F-4D97-AF65-F5344CB8AC3E}">
        <p14:creationId xmlns:p14="http://schemas.microsoft.com/office/powerpoint/2010/main" val="3336290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E0DB4B7C-95BD-4D6C-9DF6-9F0F922E5B23}" type="slidenum">
              <a:rPr lang="en-US"/>
              <a:t>11</a:t>
            </a:fld>
            <a:endParaRPr lang="en-US"/>
          </a:p>
        </p:txBody>
      </p:sp>
    </p:spTree>
    <p:extLst>
      <p:ext uri="{BB962C8B-B14F-4D97-AF65-F5344CB8AC3E}">
        <p14:creationId xmlns:p14="http://schemas.microsoft.com/office/powerpoint/2010/main" val="3916545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D0F0B-BEFC-45E6-B4CC-2522827271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9D06BB-54C2-4BA7-99DB-486FFB6694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0F2DAB-81D9-4591-BDA2-A12A394B421E}"/>
              </a:ext>
            </a:extLst>
          </p:cNvPr>
          <p:cNvSpPr>
            <a:spLocks noGrp="1"/>
          </p:cNvSpPr>
          <p:nvPr>
            <p:ph type="dt" sz="half" idx="10"/>
          </p:nvPr>
        </p:nvSpPr>
        <p:spPr/>
        <p:txBody>
          <a:bodyPr/>
          <a:lstStyle/>
          <a:p>
            <a:fld id="{75829256-1FD0-4639-9DE2-552013231ACD}" type="datetimeFigureOut">
              <a:rPr lang="en-US" smtClean="0"/>
              <a:t>8/5/2020</a:t>
            </a:fld>
            <a:endParaRPr lang="en-US"/>
          </a:p>
        </p:txBody>
      </p:sp>
      <p:sp>
        <p:nvSpPr>
          <p:cNvPr id="5" name="Footer Placeholder 4">
            <a:extLst>
              <a:ext uri="{FF2B5EF4-FFF2-40B4-BE49-F238E27FC236}">
                <a16:creationId xmlns:a16="http://schemas.microsoft.com/office/drawing/2014/main" id="{4365FE8C-B117-4640-9032-5DBC857B01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D0F5E8-8987-40E9-A42D-AC68E4685ECA}"/>
              </a:ext>
            </a:extLst>
          </p:cNvPr>
          <p:cNvSpPr>
            <a:spLocks noGrp="1"/>
          </p:cNvSpPr>
          <p:nvPr>
            <p:ph type="sldNum" sz="quarter" idx="12"/>
          </p:nvPr>
        </p:nvSpPr>
        <p:spPr/>
        <p:txBody>
          <a:bodyPr/>
          <a:lstStyle/>
          <a:p>
            <a:fld id="{3ECAFF9A-F45D-4086-9D6E-1E9C5B01AE31}" type="slidenum">
              <a:rPr lang="en-US" smtClean="0"/>
              <a:t>‹#›</a:t>
            </a:fld>
            <a:endParaRPr lang="en-US"/>
          </a:p>
        </p:txBody>
      </p:sp>
    </p:spTree>
    <p:extLst>
      <p:ext uri="{BB962C8B-B14F-4D97-AF65-F5344CB8AC3E}">
        <p14:creationId xmlns:p14="http://schemas.microsoft.com/office/powerpoint/2010/main" val="3513358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C8180-EAB8-4573-9DE4-646BD35500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A29412-2E76-4DC4-8D19-0CA1AA783D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F9356-D874-4444-BCEF-B983B55D89A1}"/>
              </a:ext>
            </a:extLst>
          </p:cNvPr>
          <p:cNvSpPr>
            <a:spLocks noGrp="1"/>
          </p:cNvSpPr>
          <p:nvPr>
            <p:ph type="dt" sz="half" idx="10"/>
          </p:nvPr>
        </p:nvSpPr>
        <p:spPr/>
        <p:txBody>
          <a:bodyPr/>
          <a:lstStyle/>
          <a:p>
            <a:fld id="{75829256-1FD0-4639-9DE2-552013231ACD}" type="datetimeFigureOut">
              <a:rPr lang="en-US" smtClean="0"/>
              <a:t>8/5/2020</a:t>
            </a:fld>
            <a:endParaRPr lang="en-US"/>
          </a:p>
        </p:txBody>
      </p:sp>
      <p:sp>
        <p:nvSpPr>
          <p:cNvPr id="5" name="Footer Placeholder 4">
            <a:extLst>
              <a:ext uri="{FF2B5EF4-FFF2-40B4-BE49-F238E27FC236}">
                <a16:creationId xmlns:a16="http://schemas.microsoft.com/office/drawing/2014/main" id="{FF369A8F-86B8-4F93-BF6E-68AE0E9A88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A910B1-E2FA-40AA-B950-2679B023DC28}"/>
              </a:ext>
            </a:extLst>
          </p:cNvPr>
          <p:cNvSpPr>
            <a:spLocks noGrp="1"/>
          </p:cNvSpPr>
          <p:nvPr>
            <p:ph type="sldNum" sz="quarter" idx="12"/>
          </p:nvPr>
        </p:nvSpPr>
        <p:spPr/>
        <p:txBody>
          <a:bodyPr/>
          <a:lstStyle/>
          <a:p>
            <a:fld id="{3ECAFF9A-F45D-4086-9D6E-1E9C5B01AE31}" type="slidenum">
              <a:rPr lang="en-US" smtClean="0"/>
              <a:t>‹#›</a:t>
            </a:fld>
            <a:endParaRPr lang="en-US"/>
          </a:p>
        </p:txBody>
      </p:sp>
    </p:spTree>
    <p:extLst>
      <p:ext uri="{BB962C8B-B14F-4D97-AF65-F5344CB8AC3E}">
        <p14:creationId xmlns:p14="http://schemas.microsoft.com/office/powerpoint/2010/main" val="2369028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4D4E26-CFD5-46A1-9EF8-804748FC91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20C654-4691-4D33-B3E2-F22BB40343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2951D9-4372-43F1-9CDE-62D17CCEF841}"/>
              </a:ext>
            </a:extLst>
          </p:cNvPr>
          <p:cNvSpPr>
            <a:spLocks noGrp="1"/>
          </p:cNvSpPr>
          <p:nvPr>
            <p:ph type="dt" sz="half" idx="10"/>
          </p:nvPr>
        </p:nvSpPr>
        <p:spPr/>
        <p:txBody>
          <a:bodyPr/>
          <a:lstStyle/>
          <a:p>
            <a:fld id="{75829256-1FD0-4639-9DE2-552013231ACD}" type="datetimeFigureOut">
              <a:rPr lang="en-US" smtClean="0"/>
              <a:t>8/5/2020</a:t>
            </a:fld>
            <a:endParaRPr lang="en-US"/>
          </a:p>
        </p:txBody>
      </p:sp>
      <p:sp>
        <p:nvSpPr>
          <p:cNvPr id="5" name="Footer Placeholder 4">
            <a:extLst>
              <a:ext uri="{FF2B5EF4-FFF2-40B4-BE49-F238E27FC236}">
                <a16:creationId xmlns:a16="http://schemas.microsoft.com/office/drawing/2014/main" id="{E2EA0D4A-9983-4A20-8798-8019BD36B7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3EC1EE-E902-4FDB-ADBA-733D8FB068DC}"/>
              </a:ext>
            </a:extLst>
          </p:cNvPr>
          <p:cNvSpPr>
            <a:spLocks noGrp="1"/>
          </p:cNvSpPr>
          <p:nvPr>
            <p:ph type="sldNum" sz="quarter" idx="12"/>
          </p:nvPr>
        </p:nvSpPr>
        <p:spPr/>
        <p:txBody>
          <a:bodyPr/>
          <a:lstStyle/>
          <a:p>
            <a:fld id="{3ECAFF9A-F45D-4086-9D6E-1E9C5B01AE31}" type="slidenum">
              <a:rPr lang="en-US" smtClean="0"/>
              <a:t>‹#›</a:t>
            </a:fld>
            <a:endParaRPr lang="en-US"/>
          </a:p>
        </p:txBody>
      </p:sp>
    </p:spTree>
    <p:extLst>
      <p:ext uri="{BB962C8B-B14F-4D97-AF65-F5344CB8AC3E}">
        <p14:creationId xmlns:p14="http://schemas.microsoft.com/office/powerpoint/2010/main" val="1370441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81950-67D5-49DA-9F86-2DCDD26000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289112-B237-480D-B828-C634BEB096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D465FF-61B4-4A46-AEA7-4DCCBBC3FCDC}"/>
              </a:ext>
            </a:extLst>
          </p:cNvPr>
          <p:cNvSpPr>
            <a:spLocks noGrp="1"/>
          </p:cNvSpPr>
          <p:nvPr>
            <p:ph type="dt" sz="half" idx="10"/>
          </p:nvPr>
        </p:nvSpPr>
        <p:spPr/>
        <p:txBody>
          <a:bodyPr/>
          <a:lstStyle/>
          <a:p>
            <a:fld id="{75829256-1FD0-4639-9DE2-552013231ACD}" type="datetimeFigureOut">
              <a:rPr lang="en-US" smtClean="0"/>
              <a:t>8/5/2020</a:t>
            </a:fld>
            <a:endParaRPr lang="en-US"/>
          </a:p>
        </p:txBody>
      </p:sp>
      <p:sp>
        <p:nvSpPr>
          <p:cNvPr id="5" name="Footer Placeholder 4">
            <a:extLst>
              <a:ext uri="{FF2B5EF4-FFF2-40B4-BE49-F238E27FC236}">
                <a16:creationId xmlns:a16="http://schemas.microsoft.com/office/drawing/2014/main" id="{19F65567-C234-4BC2-9CE0-2063B8019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19EF7A-09BA-4CCD-A206-5473AED57004}"/>
              </a:ext>
            </a:extLst>
          </p:cNvPr>
          <p:cNvSpPr>
            <a:spLocks noGrp="1"/>
          </p:cNvSpPr>
          <p:nvPr>
            <p:ph type="sldNum" sz="quarter" idx="12"/>
          </p:nvPr>
        </p:nvSpPr>
        <p:spPr/>
        <p:txBody>
          <a:bodyPr/>
          <a:lstStyle/>
          <a:p>
            <a:fld id="{3ECAFF9A-F45D-4086-9D6E-1E9C5B01AE31}" type="slidenum">
              <a:rPr lang="en-US" smtClean="0"/>
              <a:t>‹#›</a:t>
            </a:fld>
            <a:endParaRPr lang="en-US"/>
          </a:p>
        </p:txBody>
      </p:sp>
    </p:spTree>
    <p:extLst>
      <p:ext uri="{BB962C8B-B14F-4D97-AF65-F5344CB8AC3E}">
        <p14:creationId xmlns:p14="http://schemas.microsoft.com/office/powerpoint/2010/main" val="3669767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83473-F39C-4780-AC7C-3BCC060ACB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05400A-481A-4F65-AB69-AD616225C3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F940C0-D6D5-4347-B1EE-ABDA4076F05C}"/>
              </a:ext>
            </a:extLst>
          </p:cNvPr>
          <p:cNvSpPr>
            <a:spLocks noGrp="1"/>
          </p:cNvSpPr>
          <p:nvPr>
            <p:ph type="dt" sz="half" idx="10"/>
          </p:nvPr>
        </p:nvSpPr>
        <p:spPr/>
        <p:txBody>
          <a:bodyPr/>
          <a:lstStyle/>
          <a:p>
            <a:fld id="{75829256-1FD0-4639-9DE2-552013231ACD}" type="datetimeFigureOut">
              <a:rPr lang="en-US" smtClean="0"/>
              <a:t>8/5/2020</a:t>
            </a:fld>
            <a:endParaRPr lang="en-US"/>
          </a:p>
        </p:txBody>
      </p:sp>
      <p:sp>
        <p:nvSpPr>
          <p:cNvPr id="5" name="Footer Placeholder 4">
            <a:extLst>
              <a:ext uri="{FF2B5EF4-FFF2-40B4-BE49-F238E27FC236}">
                <a16:creationId xmlns:a16="http://schemas.microsoft.com/office/drawing/2014/main" id="{BAD833AD-941F-4236-A4CC-216688D558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EF525A-787D-440A-8897-EE92427AE483}"/>
              </a:ext>
            </a:extLst>
          </p:cNvPr>
          <p:cNvSpPr>
            <a:spLocks noGrp="1"/>
          </p:cNvSpPr>
          <p:nvPr>
            <p:ph type="sldNum" sz="quarter" idx="12"/>
          </p:nvPr>
        </p:nvSpPr>
        <p:spPr/>
        <p:txBody>
          <a:bodyPr/>
          <a:lstStyle/>
          <a:p>
            <a:fld id="{3ECAFF9A-F45D-4086-9D6E-1E9C5B01AE31}" type="slidenum">
              <a:rPr lang="en-US" smtClean="0"/>
              <a:t>‹#›</a:t>
            </a:fld>
            <a:endParaRPr lang="en-US"/>
          </a:p>
        </p:txBody>
      </p:sp>
    </p:spTree>
    <p:extLst>
      <p:ext uri="{BB962C8B-B14F-4D97-AF65-F5344CB8AC3E}">
        <p14:creationId xmlns:p14="http://schemas.microsoft.com/office/powerpoint/2010/main" val="3487090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B2CE8-570F-4A8C-8228-86FDDA4B3E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3F8152-16FF-4A5D-A8F0-786BA8C4F2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EC868A-41CC-44D2-AF04-36E5696418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6C55AC-7B9B-45F2-A1C0-89F1513B5620}"/>
              </a:ext>
            </a:extLst>
          </p:cNvPr>
          <p:cNvSpPr>
            <a:spLocks noGrp="1"/>
          </p:cNvSpPr>
          <p:nvPr>
            <p:ph type="dt" sz="half" idx="10"/>
          </p:nvPr>
        </p:nvSpPr>
        <p:spPr/>
        <p:txBody>
          <a:bodyPr/>
          <a:lstStyle/>
          <a:p>
            <a:fld id="{75829256-1FD0-4639-9DE2-552013231ACD}" type="datetimeFigureOut">
              <a:rPr lang="en-US" smtClean="0"/>
              <a:t>8/5/2020</a:t>
            </a:fld>
            <a:endParaRPr lang="en-US"/>
          </a:p>
        </p:txBody>
      </p:sp>
      <p:sp>
        <p:nvSpPr>
          <p:cNvPr id="6" name="Footer Placeholder 5">
            <a:extLst>
              <a:ext uri="{FF2B5EF4-FFF2-40B4-BE49-F238E27FC236}">
                <a16:creationId xmlns:a16="http://schemas.microsoft.com/office/drawing/2014/main" id="{D28E68AD-F6A9-420E-B71B-2DE813AF64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BA2DE3-F757-4F65-AA4D-8973168EA4C5}"/>
              </a:ext>
            </a:extLst>
          </p:cNvPr>
          <p:cNvSpPr>
            <a:spLocks noGrp="1"/>
          </p:cNvSpPr>
          <p:nvPr>
            <p:ph type="sldNum" sz="quarter" idx="12"/>
          </p:nvPr>
        </p:nvSpPr>
        <p:spPr/>
        <p:txBody>
          <a:bodyPr/>
          <a:lstStyle/>
          <a:p>
            <a:fld id="{3ECAFF9A-F45D-4086-9D6E-1E9C5B01AE31}" type="slidenum">
              <a:rPr lang="en-US" smtClean="0"/>
              <a:t>‹#›</a:t>
            </a:fld>
            <a:endParaRPr lang="en-US"/>
          </a:p>
        </p:txBody>
      </p:sp>
    </p:spTree>
    <p:extLst>
      <p:ext uri="{BB962C8B-B14F-4D97-AF65-F5344CB8AC3E}">
        <p14:creationId xmlns:p14="http://schemas.microsoft.com/office/powerpoint/2010/main" val="654425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0C36F-AE81-4857-8739-EB79B8C547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869618-95E7-4582-A856-715146EB59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42D4C9-CD2F-4C61-9394-FEFE47BAA1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73E6E8-D2FE-4456-BA54-8DEE302FDB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BF1F7F-99F4-4D71-90E6-90583829B2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5F9CBB-CD82-4C77-9ED0-D69D102F82A1}"/>
              </a:ext>
            </a:extLst>
          </p:cNvPr>
          <p:cNvSpPr>
            <a:spLocks noGrp="1"/>
          </p:cNvSpPr>
          <p:nvPr>
            <p:ph type="dt" sz="half" idx="10"/>
          </p:nvPr>
        </p:nvSpPr>
        <p:spPr/>
        <p:txBody>
          <a:bodyPr/>
          <a:lstStyle/>
          <a:p>
            <a:fld id="{75829256-1FD0-4639-9DE2-552013231ACD}" type="datetimeFigureOut">
              <a:rPr lang="en-US" smtClean="0"/>
              <a:t>8/5/2020</a:t>
            </a:fld>
            <a:endParaRPr lang="en-US"/>
          </a:p>
        </p:txBody>
      </p:sp>
      <p:sp>
        <p:nvSpPr>
          <p:cNvPr id="8" name="Footer Placeholder 7">
            <a:extLst>
              <a:ext uri="{FF2B5EF4-FFF2-40B4-BE49-F238E27FC236}">
                <a16:creationId xmlns:a16="http://schemas.microsoft.com/office/drawing/2014/main" id="{845130B7-C507-4F39-99C2-7ABD240511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1DF23B-5BD6-40BC-ACB2-82DBBB34F083}"/>
              </a:ext>
            </a:extLst>
          </p:cNvPr>
          <p:cNvSpPr>
            <a:spLocks noGrp="1"/>
          </p:cNvSpPr>
          <p:nvPr>
            <p:ph type="sldNum" sz="quarter" idx="12"/>
          </p:nvPr>
        </p:nvSpPr>
        <p:spPr/>
        <p:txBody>
          <a:bodyPr/>
          <a:lstStyle/>
          <a:p>
            <a:fld id="{3ECAFF9A-F45D-4086-9D6E-1E9C5B01AE31}" type="slidenum">
              <a:rPr lang="en-US" smtClean="0"/>
              <a:t>‹#›</a:t>
            </a:fld>
            <a:endParaRPr lang="en-US"/>
          </a:p>
        </p:txBody>
      </p:sp>
    </p:spTree>
    <p:extLst>
      <p:ext uri="{BB962C8B-B14F-4D97-AF65-F5344CB8AC3E}">
        <p14:creationId xmlns:p14="http://schemas.microsoft.com/office/powerpoint/2010/main" val="3966982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3CDD7-683C-4447-B70B-55DC72990F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1E54E8-D641-45D1-A6D9-C247F8D2ECA1}"/>
              </a:ext>
            </a:extLst>
          </p:cNvPr>
          <p:cNvSpPr>
            <a:spLocks noGrp="1"/>
          </p:cNvSpPr>
          <p:nvPr>
            <p:ph type="dt" sz="half" idx="10"/>
          </p:nvPr>
        </p:nvSpPr>
        <p:spPr/>
        <p:txBody>
          <a:bodyPr/>
          <a:lstStyle/>
          <a:p>
            <a:fld id="{75829256-1FD0-4639-9DE2-552013231ACD}" type="datetimeFigureOut">
              <a:rPr lang="en-US" smtClean="0"/>
              <a:t>8/5/2020</a:t>
            </a:fld>
            <a:endParaRPr lang="en-US"/>
          </a:p>
        </p:txBody>
      </p:sp>
      <p:sp>
        <p:nvSpPr>
          <p:cNvPr id="4" name="Footer Placeholder 3">
            <a:extLst>
              <a:ext uri="{FF2B5EF4-FFF2-40B4-BE49-F238E27FC236}">
                <a16:creationId xmlns:a16="http://schemas.microsoft.com/office/drawing/2014/main" id="{DFC5887A-A358-4503-A76B-E1EAA72DDE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229002-B6B2-49DD-B784-9B48DCA5663E}"/>
              </a:ext>
            </a:extLst>
          </p:cNvPr>
          <p:cNvSpPr>
            <a:spLocks noGrp="1"/>
          </p:cNvSpPr>
          <p:nvPr>
            <p:ph type="sldNum" sz="quarter" idx="12"/>
          </p:nvPr>
        </p:nvSpPr>
        <p:spPr/>
        <p:txBody>
          <a:bodyPr/>
          <a:lstStyle/>
          <a:p>
            <a:fld id="{3ECAFF9A-F45D-4086-9D6E-1E9C5B01AE31}" type="slidenum">
              <a:rPr lang="en-US" smtClean="0"/>
              <a:t>‹#›</a:t>
            </a:fld>
            <a:endParaRPr lang="en-US"/>
          </a:p>
        </p:txBody>
      </p:sp>
    </p:spTree>
    <p:extLst>
      <p:ext uri="{BB962C8B-B14F-4D97-AF65-F5344CB8AC3E}">
        <p14:creationId xmlns:p14="http://schemas.microsoft.com/office/powerpoint/2010/main" val="1772997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60F12A-D898-443C-9659-2DD542301271}"/>
              </a:ext>
            </a:extLst>
          </p:cNvPr>
          <p:cNvSpPr>
            <a:spLocks noGrp="1"/>
          </p:cNvSpPr>
          <p:nvPr>
            <p:ph type="dt" sz="half" idx="10"/>
          </p:nvPr>
        </p:nvSpPr>
        <p:spPr/>
        <p:txBody>
          <a:bodyPr/>
          <a:lstStyle/>
          <a:p>
            <a:fld id="{75829256-1FD0-4639-9DE2-552013231ACD}" type="datetimeFigureOut">
              <a:rPr lang="en-US" smtClean="0"/>
              <a:t>8/5/2020</a:t>
            </a:fld>
            <a:endParaRPr lang="en-US"/>
          </a:p>
        </p:txBody>
      </p:sp>
      <p:sp>
        <p:nvSpPr>
          <p:cNvPr id="3" name="Footer Placeholder 2">
            <a:extLst>
              <a:ext uri="{FF2B5EF4-FFF2-40B4-BE49-F238E27FC236}">
                <a16:creationId xmlns:a16="http://schemas.microsoft.com/office/drawing/2014/main" id="{9FDE7AA8-32BD-4615-B1D9-0D3EB2290F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52C8ED-4926-46D7-AFFE-37CA83A06A1D}"/>
              </a:ext>
            </a:extLst>
          </p:cNvPr>
          <p:cNvSpPr>
            <a:spLocks noGrp="1"/>
          </p:cNvSpPr>
          <p:nvPr>
            <p:ph type="sldNum" sz="quarter" idx="12"/>
          </p:nvPr>
        </p:nvSpPr>
        <p:spPr/>
        <p:txBody>
          <a:bodyPr/>
          <a:lstStyle/>
          <a:p>
            <a:fld id="{3ECAFF9A-F45D-4086-9D6E-1E9C5B01AE31}" type="slidenum">
              <a:rPr lang="en-US" smtClean="0"/>
              <a:t>‹#›</a:t>
            </a:fld>
            <a:endParaRPr lang="en-US"/>
          </a:p>
        </p:txBody>
      </p:sp>
    </p:spTree>
    <p:extLst>
      <p:ext uri="{BB962C8B-B14F-4D97-AF65-F5344CB8AC3E}">
        <p14:creationId xmlns:p14="http://schemas.microsoft.com/office/powerpoint/2010/main" val="736713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C5524-B145-4CCD-A77D-BA7053CBBA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742128-BD7E-463E-8651-19AA5FCE55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64AD4C-A2C9-4FEE-B242-747522F314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22CE82-7A62-476E-BE1C-D5071BEF51E1}"/>
              </a:ext>
            </a:extLst>
          </p:cNvPr>
          <p:cNvSpPr>
            <a:spLocks noGrp="1"/>
          </p:cNvSpPr>
          <p:nvPr>
            <p:ph type="dt" sz="half" idx="10"/>
          </p:nvPr>
        </p:nvSpPr>
        <p:spPr/>
        <p:txBody>
          <a:bodyPr/>
          <a:lstStyle/>
          <a:p>
            <a:fld id="{75829256-1FD0-4639-9DE2-552013231ACD}" type="datetimeFigureOut">
              <a:rPr lang="en-US" smtClean="0"/>
              <a:t>8/5/2020</a:t>
            </a:fld>
            <a:endParaRPr lang="en-US"/>
          </a:p>
        </p:txBody>
      </p:sp>
      <p:sp>
        <p:nvSpPr>
          <p:cNvPr id="6" name="Footer Placeholder 5">
            <a:extLst>
              <a:ext uri="{FF2B5EF4-FFF2-40B4-BE49-F238E27FC236}">
                <a16:creationId xmlns:a16="http://schemas.microsoft.com/office/drawing/2014/main" id="{E71A6F0E-8A41-4625-8AF2-143357CAF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2159B8-8186-4FFC-8275-F702B0EC6510}"/>
              </a:ext>
            </a:extLst>
          </p:cNvPr>
          <p:cNvSpPr>
            <a:spLocks noGrp="1"/>
          </p:cNvSpPr>
          <p:nvPr>
            <p:ph type="sldNum" sz="quarter" idx="12"/>
          </p:nvPr>
        </p:nvSpPr>
        <p:spPr/>
        <p:txBody>
          <a:bodyPr/>
          <a:lstStyle/>
          <a:p>
            <a:fld id="{3ECAFF9A-F45D-4086-9D6E-1E9C5B01AE31}" type="slidenum">
              <a:rPr lang="en-US" smtClean="0"/>
              <a:t>‹#›</a:t>
            </a:fld>
            <a:endParaRPr lang="en-US"/>
          </a:p>
        </p:txBody>
      </p:sp>
    </p:spTree>
    <p:extLst>
      <p:ext uri="{BB962C8B-B14F-4D97-AF65-F5344CB8AC3E}">
        <p14:creationId xmlns:p14="http://schemas.microsoft.com/office/powerpoint/2010/main" val="442074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EB6E-F7A2-4A5F-9C9D-8A69CF50A5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DFAAF-2323-4914-BB3C-FD47298601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7D011C-09A5-42F2-BD1A-356A2486DD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6D791F-7DDB-4723-8A3B-5CFEAD885796}"/>
              </a:ext>
            </a:extLst>
          </p:cNvPr>
          <p:cNvSpPr>
            <a:spLocks noGrp="1"/>
          </p:cNvSpPr>
          <p:nvPr>
            <p:ph type="dt" sz="half" idx="10"/>
          </p:nvPr>
        </p:nvSpPr>
        <p:spPr/>
        <p:txBody>
          <a:bodyPr/>
          <a:lstStyle/>
          <a:p>
            <a:fld id="{75829256-1FD0-4639-9DE2-552013231ACD}" type="datetimeFigureOut">
              <a:rPr lang="en-US" smtClean="0"/>
              <a:t>8/5/2020</a:t>
            </a:fld>
            <a:endParaRPr lang="en-US"/>
          </a:p>
        </p:txBody>
      </p:sp>
      <p:sp>
        <p:nvSpPr>
          <p:cNvPr id="6" name="Footer Placeholder 5">
            <a:extLst>
              <a:ext uri="{FF2B5EF4-FFF2-40B4-BE49-F238E27FC236}">
                <a16:creationId xmlns:a16="http://schemas.microsoft.com/office/drawing/2014/main" id="{8AF8CB82-5413-4326-8E8A-6B4B6C50A4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6F7375-8BC0-49B8-B8DA-AEBB4C8846D6}"/>
              </a:ext>
            </a:extLst>
          </p:cNvPr>
          <p:cNvSpPr>
            <a:spLocks noGrp="1"/>
          </p:cNvSpPr>
          <p:nvPr>
            <p:ph type="sldNum" sz="quarter" idx="12"/>
          </p:nvPr>
        </p:nvSpPr>
        <p:spPr/>
        <p:txBody>
          <a:bodyPr/>
          <a:lstStyle/>
          <a:p>
            <a:fld id="{3ECAFF9A-F45D-4086-9D6E-1E9C5B01AE31}" type="slidenum">
              <a:rPr lang="en-US" smtClean="0"/>
              <a:t>‹#›</a:t>
            </a:fld>
            <a:endParaRPr lang="en-US"/>
          </a:p>
        </p:txBody>
      </p:sp>
    </p:spTree>
    <p:extLst>
      <p:ext uri="{BB962C8B-B14F-4D97-AF65-F5344CB8AC3E}">
        <p14:creationId xmlns:p14="http://schemas.microsoft.com/office/powerpoint/2010/main" val="1205963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A4A8BA-B59D-4A76-818B-8150686D93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556515-BAFA-4331-BACA-6DDF556DA4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F035F9-031F-4764-88E6-FE6A55EFF1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829256-1FD0-4639-9DE2-552013231ACD}" type="datetimeFigureOut">
              <a:rPr lang="en-US" smtClean="0"/>
              <a:t>8/5/2020</a:t>
            </a:fld>
            <a:endParaRPr lang="en-US"/>
          </a:p>
        </p:txBody>
      </p:sp>
      <p:sp>
        <p:nvSpPr>
          <p:cNvPr id="5" name="Footer Placeholder 4">
            <a:extLst>
              <a:ext uri="{FF2B5EF4-FFF2-40B4-BE49-F238E27FC236}">
                <a16:creationId xmlns:a16="http://schemas.microsoft.com/office/drawing/2014/main" id="{DFD02E1F-4CA6-4679-B1D6-5E2A3C61C8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2AD439-0EC4-47BF-B8E4-90BFCFDB06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AFF9A-F45D-4086-9D6E-1E9C5B01AE31}" type="slidenum">
              <a:rPr lang="en-US" smtClean="0"/>
              <a:t>‹#›</a:t>
            </a:fld>
            <a:endParaRPr lang="en-US"/>
          </a:p>
        </p:txBody>
      </p:sp>
    </p:spTree>
    <p:extLst>
      <p:ext uri="{BB962C8B-B14F-4D97-AF65-F5344CB8AC3E}">
        <p14:creationId xmlns:p14="http://schemas.microsoft.com/office/powerpoint/2010/main" val="2410440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2.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4.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eo@capnhq.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civilairpatrol.com/media/cms/CAP_Nondiscimination_Policy_2020_ve_94D2B33820FAF.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FCF9DE2-EDC5-4CE6-91A2-3022FD1461A8}"/>
              </a:ext>
            </a:extLst>
          </p:cNvPr>
          <p:cNvSpPr>
            <a:spLocks noGrp="1"/>
          </p:cNvSpPr>
          <p:nvPr>
            <p:ph type="ctrTitle"/>
          </p:nvPr>
        </p:nvSpPr>
        <p:spPr>
          <a:xfrm>
            <a:off x="1848465" y="3298722"/>
            <a:ext cx="8495070" cy="1784402"/>
          </a:xfrm>
        </p:spPr>
        <p:txBody>
          <a:bodyPr anchor="b">
            <a:normAutofit/>
          </a:bodyPr>
          <a:lstStyle/>
          <a:p>
            <a:r>
              <a:rPr lang="en-US" sz="5600">
                <a:solidFill>
                  <a:srgbClr val="FFFFFF"/>
                </a:solidFill>
              </a:rPr>
              <a:t>Diversity, Equal Opportunity, and Nondiscrimination</a:t>
            </a:r>
          </a:p>
        </p:txBody>
      </p:sp>
      <p:sp>
        <p:nvSpPr>
          <p:cNvPr id="3" name="Subtitle 2">
            <a:extLst>
              <a:ext uri="{FF2B5EF4-FFF2-40B4-BE49-F238E27FC236}">
                <a16:creationId xmlns:a16="http://schemas.microsoft.com/office/drawing/2014/main" id="{8250CC4D-8FF1-42AC-B3BB-DB889397E2F3}"/>
              </a:ext>
            </a:extLst>
          </p:cNvPr>
          <p:cNvSpPr>
            <a:spLocks noGrp="1"/>
          </p:cNvSpPr>
          <p:nvPr>
            <p:ph type="subTitle" idx="1"/>
          </p:nvPr>
        </p:nvSpPr>
        <p:spPr>
          <a:xfrm>
            <a:off x="1848465" y="5258851"/>
            <a:ext cx="8495070" cy="904005"/>
          </a:xfrm>
        </p:spPr>
        <p:txBody>
          <a:bodyPr vert="horz" lIns="91440" tIns="45720" rIns="91440" bIns="45720" rtlCol="0" anchor="t">
            <a:normAutofit/>
          </a:bodyPr>
          <a:lstStyle/>
          <a:p>
            <a:r>
              <a:rPr lang="en-US">
                <a:solidFill>
                  <a:srgbClr val="FFFFFF"/>
                </a:solidFill>
              </a:rPr>
              <a:t>Annual Refresher Training</a:t>
            </a:r>
            <a:endParaRPr lang="en-US"/>
          </a:p>
        </p:txBody>
      </p:sp>
      <p:sp>
        <p:nvSpPr>
          <p:cNvPr id="19" name="Oval 18">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Handshake">
            <a:extLst>
              <a:ext uri="{FF2B5EF4-FFF2-40B4-BE49-F238E27FC236}">
                <a16:creationId xmlns:a16="http://schemas.microsoft.com/office/drawing/2014/main" id="{92283D41-D582-4C06-AC96-A182FA6C3FF5}"/>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p:blipFill>
        <p:spPr>
          <a:xfrm>
            <a:off x="5179225" y="1042562"/>
            <a:ext cx="1833549" cy="1833549"/>
          </a:xfrm>
          <a:prstGeom prst="rect">
            <a:avLst/>
          </a:prstGeom>
        </p:spPr>
      </p:pic>
    </p:spTree>
    <p:extLst>
      <p:ext uri="{BB962C8B-B14F-4D97-AF65-F5344CB8AC3E}">
        <p14:creationId xmlns:p14="http://schemas.microsoft.com/office/powerpoint/2010/main" val="19228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A48911E-3009-44D5-9909-D97152D33D0F}"/>
              </a:ext>
            </a:extLst>
          </p:cNvPr>
          <p:cNvSpPr>
            <a:spLocks noGrp="1"/>
          </p:cNvSpPr>
          <p:nvPr>
            <p:ph type="title"/>
          </p:nvPr>
        </p:nvSpPr>
        <p:spPr>
          <a:xfrm>
            <a:off x="731520" y="731520"/>
            <a:ext cx="6089904" cy="1426464"/>
          </a:xfrm>
        </p:spPr>
        <p:txBody>
          <a:bodyPr>
            <a:normAutofit/>
          </a:bodyPr>
          <a:lstStyle/>
          <a:p>
            <a:r>
              <a:rPr lang="en-US">
                <a:solidFill>
                  <a:srgbClr val="FFFFFF"/>
                </a:solidFill>
              </a:rPr>
              <a:t>Benefits of a Diverse Organization</a:t>
            </a:r>
          </a:p>
        </p:txBody>
      </p:sp>
      <p:sp>
        <p:nvSpPr>
          <p:cNvPr id="27" name="Rectangle 26">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9" name="Rectangle 28">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1" name="Rectangle 3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0229EFA-FE6C-48BD-9562-6FFC0839F8AC}"/>
              </a:ext>
            </a:extLst>
          </p:cNvPr>
          <p:cNvSpPr>
            <a:spLocks noGrp="1"/>
          </p:cNvSpPr>
          <p:nvPr>
            <p:ph idx="1"/>
          </p:nvPr>
        </p:nvSpPr>
        <p:spPr>
          <a:xfrm>
            <a:off x="588173" y="2553970"/>
            <a:ext cx="11057804" cy="3728958"/>
          </a:xfrm>
        </p:spPr>
        <p:txBody>
          <a:bodyPr anchor="ctr">
            <a:normAutofit fontScale="92500"/>
          </a:bodyPr>
          <a:lstStyle/>
          <a:p>
            <a:r>
              <a:rPr lang="en-US" sz="2400"/>
              <a:t>Being true to our core values demands that we create a diverse and inclusive organization. Diversity makes our organization stronger and contributes to excellence in many ways. </a:t>
            </a:r>
          </a:p>
          <a:p>
            <a:pPr lvl="1"/>
            <a:r>
              <a:rPr lang="en-US"/>
              <a:t>For example, decision-making and operational capabilities are enhanced by diversity among our members, helping make CAP more agile, innovative, and effective. </a:t>
            </a:r>
            <a:endParaRPr lang="en-US">
              <a:cs typeface="Calibri"/>
            </a:endParaRPr>
          </a:p>
          <a:p>
            <a:r>
              <a:rPr lang="en-US" sz="2400"/>
              <a:t>It opens the door to creative solutions to problems and enables us to perform our missions better as they expand and increase in complexity. It assists in attracting, recruiting, and retaining volunteers.  </a:t>
            </a:r>
            <a:endParaRPr lang="en-US" sz="2400">
              <a:cs typeface="Calibri"/>
            </a:endParaRPr>
          </a:p>
          <a:p>
            <a:r>
              <a:rPr lang="en-US" sz="2400"/>
              <a:t>Additionally, pursuing diversity encourages sharing the opportunities in CAP with more people across our communities, including youth who can benefit from the cadet program and adults who are looking for ways to serve.  </a:t>
            </a:r>
            <a:endParaRPr lang="en-US" sz="2400">
              <a:cs typeface="Calibri"/>
            </a:endParaRPr>
          </a:p>
        </p:txBody>
      </p:sp>
    </p:spTree>
    <p:extLst>
      <p:ext uri="{BB962C8B-B14F-4D97-AF65-F5344CB8AC3E}">
        <p14:creationId xmlns:p14="http://schemas.microsoft.com/office/powerpoint/2010/main" val="2852070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5">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D408B6A-ECC6-41FE-AC95-5BF849549B6C}"/>
              </a:ext>
            </a:extLst>
          </p:cNvPr>
          <p:cNvSpPr>
            <a:spLocks noGrp="1"/>
          </p:cNvSpPr>
          <p:nvPr>
            <p:ph type="title"/>
          </p:nvPr>
        </p:nvSpPr>
        <p:spPr>
          <a:xfrm>
            <a:off x="493144" y="952413"/>
            <a:ext cx="3215490" cy="4823919"/>
          </a:xfrm>
        </p:spPr>
        <p:txBody>
          <a:bodyPr anchor="t">
            <a:normAutofit fontScale="90000"/>
          </a:bodyPr>
          <a:lstStyle/>
          <a:p>
            <a:pPr algn="ctr"/>
            <a:r>
              <a:rPr lang="en-US" sz="4000" i="1">
                <a:solidFill>
                  <a:srgbClr val="FFFFFF"/>
                </a:solidFill>
                <a:latin typeface="Calibri"/>
                <a:cs typeface="Calibri"/>
              </a:rPr>
              <a:t>Diversity includes all of us, recognizing each member’s unique experience and enhancing the volunteer </a:t>
            </a:r>
            <a:br>
              <a:rPr lang="en-US" sz="4000" i="1">
                <a:latin typeface="Calibri"/>
                <a:cs typeface="Calibri"/>
              </a:rPr>
            </a:br>
            <a:r>
              <a:rPr lang="en-US" sz="4000" i="1">
                <a:solidFill>
                  <a:srgbClr val="FFFFFF"/>
                </a:solidFill>
                <a:latin typeface="Calibri"/>
                <a:cs typeface="Calibri"/>
              </a:rPr>
              <a:t>experience. </a:t>
            </a:r>
            <a:endParaRPr lang="en-US" sz="4000" i="1">
              <a:solidFill>
                <a:srgbClr val="FFFFFF"/>
              </a:solidFill>
              <a:ea typeface="+mj-lt"/>
              <a:cs typeface="+mj-lt"/>
            </a:endParaRPr>
          </a:p>
          <a:p>
            <a:endParaRPr lang="en-US" sz="4000">
              <a:solidFill>
                <a:srgbClr val="FFFFFF"/>
              </a:solidFill>
              <a:latin typeface="Calibri"/>
              <a:cs typeface="Calibri"/>
            </a:endParaRPr>
          </a:p>
        </p:txBody>
      </p:sp>
      <p:sp>
        <p:nvSpPr>
          <p:cNvPr id="3" name="Content Placeholder 2">
            <a:extLst>
              <a:ext uri="{FF2B5EF4-FFF2-40B4-BE49-F238E27FC236}">
                <a16:creationId xmlns:a16="http://schemas.microsoft.com/office/drawing/2014/main" id="{76EF291C-64CB-438A-9BFB-D4BF10CB94BD}"/>
              </a:ext>
            </a:extLst>
          </p:cNvPr>
          <p:cNvSpPr>
            <a:spLocks noGrp="1"/>
          </p:cNvSpPr>
          <p:nvPr>
            <p:ph sz="half" idx="1"/>
          </p:nvPr>
        </p:nvSpPr>
        <p:spPr>
          <a:xfrm>
            <a:off x="4251458" y="2562677"/>
            <a:ext cx="3427283" cy="3357429"/>
          </a:xfrm>
        </p:spPr>
        <p:txBody>
          <a:bodyPr vert="horz" lIns="91440" tIns="45720" rIns="91440" bIns="45720" rtlCol="0" anchor="t">
            <a:normAutofit/>
          </a:bodyPr>
          <a:lstStyle/>
          <a:p>
            <a:pPr marL="0" indent="0">
              <a:buNone/>
            </a:pPr>
            <a:r>
              <a:rPr lang="en-US" sz="2400" b="1">
                <a:cs typeface="Calibri" panose="020F0502020204030204"/>
              </a:rPr>
              <a:t>Colonel Louisa S. Morse</a:t>
            </a:r>
          </a:p>
          <a:p>
            <a:r>
              <a:rPr lang="en-US" sz="2000" dirty="0">
                <a:cs typeface="Calibri" panose="020F0502020204030204"/>
              </a:rPr>
              <a:t>First woman on CAP's National Executive Committee</a:t>
            </a:r>
          </a:p>
          <a:p>
            <a:r>
              <a:rPr lang="en-US" sz="2000">
                <a:cs typeface="Calibri" panose="020F0502020204030204"/>
              </a:rPr>
              <a:t>Middle East Region Commander, 1976-1979</a:t>
            </a:r>
          </a:p>
          <a:p>
            <a:r>
              <a:rPr lang="en-US" sz="2000">
                <a:cs typeface="Calibri" panose="020F0502020204030204"/>
              </a:rPr>
              <a:t>Delaware Wing Commander for 23 years</a:t>
            </a:r>
          </a:p>
          <a:p>
            <a:endParaRPr lang="en-US" sz="2000">
              <a:cs typeface="Calibri" panose="020F0502020204030204"/>
            </a:endParaRPr>
          </a:p>
          <a:p>
            <a:endParaRPr lang="en-US" sz="2000">
              <a:cs typeface="Calibri" panose="020F0502020204030204"/>
            </a:endParaRPr>
          </a:p>
          <a:p>
            <a:endParaRPr lang="en-US" sz="2000">
              <a:cs typeface="Calibri" panose="020F0502020204030204"/>
            </a:endParaRPr>
          </a:p>
        </p:txBody>
      </p:sp>
      <p:cxnSp>
        <p:nvCxnSpPr>
          <p:cNvPr id="14" name="Straight Connector 17">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7E5E12C5-37A8-4482-8660-C61B059D3B85}"/>
              </a:ext>
            </a:extLst>
          </p:cNvPr>
          <p:cNvSpPr>
            <a:spLocks noGrp="1"/>
          </p:cNvSpPr>
          <p:nvPr>
            <p:ph sz="half" idx="2"/>
          </p:nvPr>
        </p:nvSpPr>
        <p:spPr>
          <a:xfrm>
            <a:off x="8767906" y="147281"/>
            <a:ext cx="3197701" cy="3975656"/>
          </a:xfrm>
        </p:spPr>
        <p:txBody>
          <a:bodyPr vert="horz" lIns="91440" tIns="45720" rIns="91440" bIns="45720" rtlCol="0" anchor="t">
            <a:normAutofit/>
          </a:bodyPr>
          <a:lstStyle/>
          <a:p>
            <a:pPr marL="0" indent="0">
              <a:buNone/>
            </a:pPr>
            <a:r>
              <a:rPr lang="en-US" sz="2400" b="1" dirty="0">
                <a:cs typeface="Calibri"/>
              </a:rPr>
              <a:t>1st Lt Cornelius Coffey</a:t>
            </a:r>
          </a:p>
          <a:p>
            <a:r>
              <a:rPr lang="en-US" sz="2000" dirty="0">
                <a:cs typeface="Calibri"/>
              </a:rPr>
              <a:t>Founded CAP's 111th Flight Squadron (ILWG)--first race and gender integrated, uniformed flying unit in American history</a:t>
            </a:r>
          </a:p>
          <a:p>
            <a:r>
              <a:rPr lang="en-US" sz="2000" dirty="0">
                <a:cs typeface="Calibri"/>
              </a:rPr>
              <a:t>Designed a carburetor heater, similar designs still in use</a:t>
            </a:r>
          </a:p>
          <a:p>
            <a:r>
              <a:rPr lang="en-US" sz="2000" dirty="0">
                <a:cs typeface="Calibri"/>
              </a:rPr>
              <a:t>Trained pilots for Tuskegee Airmen</a:t>
            </a:r>
          </a:p>
        </p:txBody>
      </p:sp>
      <p:pic>
        <p:nvPicPr>
          <p:cNvPr id="5" name="Picture 5" descr="A person standing next to a plane&#10;&#10;Description generated with high confidence">
            <a:extLst>
              <a:ext uri="{FF2B5EF4-FFF2-40B4-BE49-F238E27FC236}">
                <a16:creationId xmlns:a16="http://schemas.microsoft.com/office/drawing/2014/main" id="{C55289D3-8512-46C1-9A04-17FDC675623E}"/>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842739" y="4012704"/>
            <a:ext cx="1966822" cy="1607423"/>
          </a:xfrm>
          <a:prstGeom prst="rect">
            <a:avLst/>
          </a:prstGeom>
        </p:spPr>
      </p:pic>
      <p:sp>
        <p:nvSpPr>
          <p:cNvPr id="6" name="TextBox 5">
            <a:extLst>
              <a:ext uri="{FF2B5EF4-FFF2-40B4-BE49-F238E27FC236}">
                <a16:creationId xmlns:a16="http://schemas.microsoft.com/office/drawing/2014/main" id="{AEB7FC93-18A2-432A-9EB8-C28FBD26DCD9}"/>
              </a:ext>
            </a:extLst>
          </p:cNvPr>
          <p:cNvSpPr txBox="1"/>
          <p:nvPr/>
        </p:nvSpPr>
        <p:spPr>
          <a:xfrm>
            <a:off x="9454551" y="5716438"/>
            <a:ext cx="2743200"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Cornelius R. Coffey</a:t>
            </a:r>
            <a:endParaRPr lang="en-US" sz="1400" i="1"/>
          </a:p>
          <a:p>
            <a:r>
              <a:rPr lang="en-US" sz="1400" i="1"/>
              <a:t>Image courtesy of the National Air and Space Museum, Smithsonian Institution</a:t>
            </a:r>
            <a:endParaRPr lang="en-US" sz="1400" i="1">
              <a:cs typeface="Calibri"/>
            </a:endParaRPr>
          </a:p>
        </p:txBody>
      </p:sp>
      <p:pic>
        <p:nvPicPr>
          <p:cNvPr id="7" name="Picture 7" descr="A person wearing a uniform&#10;&#10;Description generated with very high confidence">
            <a:extLst>
              <a:ext uri="{FF2B5EF4-FFF2-40B4-BE49-F238E27FC236}">
                <a16:creationId xmlns:a16="http://schemas.microsoft.com/office/drawing/2014/main" id="{70FD9237-23CE-4728-8331-94E6E7C21817}"/>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4149305" y="263104"/>
            <a:ext cx="1549880" cy="2004206"/>
          </a:xfrm>
          <a:prstGeom prst="rect">
            <a:avLst/>
          </a:prstGeom>
        </p:spPr>
      </p:pic>
      <p:sp>
        <p:nvSpPr>
          <p:cNvPr id="10" name="TextBox 9">
            <a:extLst>
              <a:ext uri="{FF2B5EF4-FFF2-40B4-BE49-F238E27FC236}">
                <a16:creationId xmlns:a16="http://schemas.microsoft.com/office/drawing/2014/main" id="{75BCD0E8-553B-413F-88A3-8BC2932DC6D6}"/>
              </a:ext>
            </a:extLst>
          </p:cNvPr>
          <p:cNvSpPr txBox="1"/>
          <p:nvPr/>
        </p:nvSpPr>
        <p:spPr>
          <a:xfrm>
            <a:off x="5788324" y="310551"/>
            <a:ext cx="2239993"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Col Louisa Morse</a:t>
            </a:r>
            <a:endParaRPr lang="en-US" sz="1400" i="1"/>
          </a:p>
          <a:p>
            <a:r>
              <a:rPr lang="en-US" sz="1400" i="1"/>
              <a:t>Image courtesy of </a:t>
            </a:r>
            <a:r>
              <a:rPr lang="en-US" sz="1400" i="1">
                <a:ea typeface="+mn-lt"/>
                <a:cs typeface="+mn-lt"/>
              </a:rPr>
              <a:t>the Colonel Louisa S. Morse Center for CAP History</a:t>
            </a:r>
            <a:endParaRPr lang="en-US" sz="1400" i="1">
              <a:cs typeface="Calibri"/>
            </a:endParaRPr>
          </a:p>
        </p:txBody>
      </p:sp>
    </p:spTree>
    <p:extLst>
      <p:ext uri="{BB962C8B-B14F-4D97-AF65-F5344CB8AC3E}">
        <p14:creationId xmlns:p14="http://schemas.microsoft.com/office/powerpoint/2010/main" val="1761491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A9C15E0-9CC3-4BA3-873C-FEB38FBDC690}"/>
              </a:ext>
            </a:extLst>
          </p:cNvPr>
          <p:cNvSpPr>
            <a:spLocks noGrp="1"/>
          </p:cNvSpPr>
          <p:nvPr>
            <p:ph type="title"/>
          </p:nvPr>
        </p:nvSpPr>
        <p:spPr>
          <a:xfrm>
            <a:off x="662222" y="731519"/>
            <a:ext cx="3118359" cy="3237579"/>
          </a:xfrm>
        </p:spPr>
        <p:txBody>
          <a:bodyPr>
            <a:normAutofit/>
          </a:bodyPr>
          <a:lstStyle/>
          <a:p>
            <a:r>
              <a:rPr lang="en-US" sz="3200" dirty="0">
                <a:solidFill>
                  <a:srgbClr val="FFFFFF"/>
                </a:solidFill>
              </a:rPr>
              <a:t>Reasonable</a:t>
            </a:r>
            <a:br>
              <a:rPr lang="en-US" sz="3200" dirty="0">
                <a:cs typeface="Calibri Light"/>
              </a:rPr>
            </a:br>
            <a:r>
              <a:rPr lang="en-US" sz="3200" dirty="0">
                <a:solidFill>
                  <a:srgbClr val="FFFFFF"/>
                </a:solidFill>
              </a:rPr>
              <a:t>Accommodations</a:t>
            </a:r>
          </a:p>
        </p:txBody>
      </p:sp>
      <p:sp>
        <p:nvSpPr>
          <p:cNvPr id="30" name="Rectangle 2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2" name="Rectangle 3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172DCF-846B-4261-B742-F76C87FFCB6C}"/>
              </a:ext>
            </a:extLst>
          </p:cNvPr>
          <p:cNvSpPr>
            <a:spLocks noGrp="1"/>
          </p:cNvSpPr>
          <p:nvPr>
            <p:ph idx="1"/>
          </p:nvPr>
        </p:nvSpPr>
        <p:spPr>
          <a:xfrm>
            <a:off x="4379709" y="686862"/>
            <a:ext cx="7037591" cy="5475129"/>
          </a:xfrm>
        </p:spPr>
        <p:txBody>
          <a:bodyPr anchor="ctr">
            <a:normAutofit/>
          </a:bodyPr>
          <a:lstStyle/>
          <a:p>
            <a:r>
              <a:rPr lang="en-US" sz="2400" dirty="0"/>
              <a:t>Reasonable accommodations are simply those modifications needed to ensure members with a disability have equal access to the rights and privileges of CAP membership.  </a:t>
            </a:r>
            <a:endParaRPr lang="en-US" sz="2400"/>
          </a:p>
          <a:p>
            <a:r>
              <a:rPr lang="en-US" sz="2400" dirty="0"/>
              <a:t>An accommodation may also be made for other reasons, such as faith, dietary requirements, or gender identity.  </a:t>
            </a:r>
            <a:endParaRPr lang="en-US" sz="2400" dirty="0">
              <a:cs typeface="Calibri"/>
            </a:endParaRPr>
          </a:p>
          <a:p>
            <a:r>
              <a:rPr lang="en-US" sz="2400" dirty="0"/>
              <a:t>Accommodations must be </a:t>
            </a:r>
            <a:r>
              <a:rPr lang="en-US" sz="2400" i="1" dirty="0"/>
              <a:t>reasonable</a:t>
            </a:r>
            <a:r>
              <a:rPr lang="en-US" sz="2400" dirty="0"/>
              <a:t> for the circumstances and cannot impose an undue hardship for the organization.  </a:t>
            </a:r>
            <a:endParaRPr lang="en-US" sz="2400" dirty="0">
              <a:cs typeface="Calibri"/>
            </a:endParaRPr>
          </a:p>
          <a:p>
            <a:r>
              <a:rPr lang="en-US" sz="2400" dirty="0"/>
              <a:t>They cannot remove essential functions for the job requirement or program.  They must be requested with adequate advanced notice (at least 30 days) to provide time to discuss options and adjust.  </a:t>
            </a:r>
            <a:endParaRPr lang="en-US" sz="2400" dirty="0">
              <a:cs typeface="Calibri"/>
            </a:endParaRPr>
          </a:p>
          <a:p>
            <a:endParaRPr lang="en-US" sz="2400"/>
          </a:p>
        </p:txBody>
      </p:sp>
    </p:spTree>
    <p:extLst>
      <p:ext uri="{BB962C8B-B14F-4D97-AF65-F5344CB8AC3E}">
        <p14:creationId xmlns:p14="http://schemas.microsoft.com/office/powerpoint/2010/main" val="804804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B2EB2F7-5696-4E39-A8EF-5E2F6AD8E5A4}"/>
              </a:ext>
            </a:extLst>
          </p:cNvPr>
          <p:cNvSpPr>
            <a:spLocks noGrp="1"/>
          </p:cNvSpPr>
          <p:nvPr>
            <p:ph type="title"/>
          </p:nvPr>
        </p:nvSpPr>
        <p:spPr>
          <a:xfrm>
            <a:off x="690976" y="731519"/>
            <a:ext cx="3032096" cy="3237579"/>
          </a:xfrm>
        </p:spPr>
        <p:txBody>
          <a:bodyPr>
            <a:normAutofit/>
          </a:bodyPr>
          <a:lstStyle/>
          <a:p>
            <a:r>
              <a:rPr lang="en-US" sz="3200">
                <a:solidFill>
                  <a:srgbClr val="FFFFFF"/>
                </a:solidFill>
              </a:rPr>
              <a:t>Reasonable Accommodations</a:t>
            </a:r>
          </a:p>
        </p:txBody>
      </p:sp>
      <p:sp>
        <p:nvSpPr>
          <p:cNvPr id="19" name="Rectangle 1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1" name="Rectangle 2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7F8ECF-ADCD-49FB-A57F-5E63CBDFADEE}"/>
              </a:ext>
            </a:extLst>
          </p:cNvPr>
          <p:cNvSpPr>
            <a:spLocks noGrp="1"/>
          </p:cNvSpPr>
          <p:nvPr>
            <p:ph idx="1"/>
          </p:nvPr>
        </p:nvSpPr>
        <p:spPr>
          <a:xfrm>
            <a:off x="4379709" y="686862"/>
            <a:ext cx="7037591" cy="5475129"/>
          </a:xfrm>
        </p:spPr>
        <p:txBody>
          <a:bodyPr anchor="ctr">
            <a:normAutofit/>
          </a:bodyPr>
          <a:lstStyle/>
          <a:p>
            <a:r>
              <a:rPr lang="en-US" sz="2400"/>
              <a:t>Determining what is reasonable requires knowing what functions are </a:t>
            </a:r>
            <a:r>
              <a:rPr lang="en-US" sz="2400" b="1" i="1" u="sng"/>
              <a:t>essential</a:t>
            </a:r>
            <a:r>
              <a:rPr lang="en-US" sz="2400"/>
              <a:t> to the program or activity.  Essential functions are those necessary to complete the objective of a program.  </a:t>
            </a:r>
          </a:p>
          <a:p>
            <a:r>
              <a:rPr lang="en-US" sz="2400"/>
              <a:t>This is codified in the non-discrimination policy, where it states that </a:t>
            </a:r>
            <a:r>
              <a:rPr lang="en-US" sz="2400" b="1" u="sng"/>
              <a:t>“</a:t>
            </a:r>
            <a:r>
              <a:rPr lang="en-US" sz="2400" b="1" i="1" u="sng"/>
              <a:t>each case is subject to applicable qualifications and ability standards for the CAP program or activity concerned.”</a:t>
            </a:r>
            <a:r>
              <a:rPr lang="en-US" sz="2400" b="1" u="sng"/>
              <a:t>  </a:t>
            </a:r>
          </a:p>
          <a:p>
            <a:r>
              <a:rPr lang="en-US" sz="2400"/>
              <a:t>For example, a blind member could not serve as a scanner on a Search and Rescue aircrew because visually searching for a target is an essential job function.  </a:t>
            </a:r>
          </a:p>
          <a:p>
            <a:r>
              <a:rPr lang="en-US" sz="2400"/>
              <a:t>They may, however, be able to serve as a radio operator if they can perform all essential functions with or without reasonable accommodations.  </a:t>
            </a:r>
          </a:p>
          <a:p>
            <a:endParaRPr lang="en-US" sz="2400"/>
          </a:p>
        </p:txBody>
      </p:sp>
    </p:spTree>
    <p:extLst>
      <p:ext uri="{BB962C8B-B14F-4D97-AF65-F5344CB8AC3E}">
        <p14:creationId xmlns:p14="http://schemas.microsoft.com/office/powerpoint/2010/main" val="2557620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8A24557-3DDD-422B-BF11-4629C52B8C16}"/>
              </a:ext>
            </a:extLst>
          </p:cNvPr>
          <p:cNvSpPr>
            <a:spLocks noGrp="1"/>
          </p:cNvSpPr>
          <p:nvPr>
            <p:ph type="title"/>
          </p:nvPr>
        </p:nvSpPr>
        <p:spPr>
          <a:xfrm>
            <a:off x="838200" y="672747"/>
            <a:ext cx="10515600" cy="715556"/>
          </a:xfrm>
        </p:spPr>
        <p:txBody>
          <a:bodyPr>
            <a:normAutofit/>
          </a:bodyPr>
          <a:lstStyle/>
          <a:p>
            <a:pPr algn="ctr"/>
            <a:r>
              <a:rPr lang="en-US" sz="3200">
                <a:solidFill>
                  <a:schemeClr val="bg1"/>
                </a:solidFill>
              </a:rPr>
              <a:t>Accommodation Examples</a:t>
            </a:r>
          </a:p>
        </p:txBody>
      </p:sp>
      <p:graphicFrame>
        <p:nvGraphicFramePr>
          <p:cNvPr id="5" name="Content Placeholder 2">
            <a:extLst>
              <a:ext uri="{FF2B5EF4-FFF2-40B4-BE49-F238E27FC236}">
                <a16:creationId xmlns:a16="http://schemas.microsoft.com/office/drawing/2014/main" id="{7C218B1B-6774-4163-A7A5-1A149C5324C5}"/>
              </a:ext>
            </a:extLst>
          </p:cNvPr>
          <p:cNvGraphicFramePr>
            <a:graphicFrameLocks noGrp="1"/>
          </p:cNvGraphicFramePr>
          <p:nvPr>
            <p:ph idx="1"/>
            <p:extLst>
              <p:ext uri="{D42A27DB-BD31-4B8C-83A1-F6EECF244321}">
                <p14:modId xmlns:p14="http://schemas.microsoft.com/office/powerpoint/2010/main" val="747416934"/>
              </p:ext>
            </p:extLst>
          </p:nvPr>
        </p:nvGraphicFramePr>
        <p:xfrm>
          <a:off x="838200" y="2166938"/>
          <a:ext cx="10515600" cy="3457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9229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8C2E8A-893B-495E-8CED-E47B2B10CB03}"/>
              </a:ext>
            </a:extLst>
          </p:cNvPr>
          <p:cNvSpPr>
            <a:spLocks noGrp="1"/>
          </p:cNvSpPr>
          <p:nvPr>
            <p:ph type="title"/>
          </p:nvPr>
        </p:nvSpPr>
        <p:spPr>
          <a:xfrm>
            <a:off x="841248" y="256032"/>
            <a:ext cx="10506456" cy="1014984"/>
          </a:xfrm>
        </p:spPr>
        <p:txBody>
          <a:bodyPr anchor="b">
            <a:normAutofit/>
          </a:bodyPr>
          <a:lstStyle/>
          <a:p>
            <a:r>
              <a:rPr lang="en-US"/>
              <a:t>Accommodation Examples</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496BE3B0-DBAE-4F12-BC5E-E9C68F2AB8FC}"/>
              </a:ext>
            </a:extLst>
          </p:cNvPr>
          <p:cNvGraphicFramePr>
            <a:graphicFrameLocks noGrp="1"/>
          </p:cNvGraphicFramePr>
          <p:nvPr>
            <p:ph idx="1"/>
            <p:extLst>
              <p:ext uri="{D42A27DB-BD31-4B8C-83A1-F6EECF244321}">
                <p14:modId xmlns:p14="http://schemas.microsoft.com/office/powerpoint/2010/main" val="4170157883"/>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1670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8C2E8A-893B-495E-8CED-E47B2B10CB03}"/>
              </a:ext>
            </a:extLst>
          </p:cNvPr>
          <p:cNvSpPr>
            <a:spLocks noGrp="1"/>
          </p:cNvSpPr>
          <p:nvPr>
            <p:ph type="title"/>
          </p:nvPr>
        </p:nvSpPr>
        <p:spPr>
          <a:xfrm>
            <a:off x="841248" y="256032"/>
            <a:ext cx="10506456" cy="1014984"/>
          </a:xfrm>
        </p:spPr>
        <p:txBody>
          <a:bodyPr anchor="b">
            <a:normAutofit/>
          </a:bodyPr>
          <a:lstStyle/>
          <a:p>
            <a:r>
              <a:rPr lang="en-US"/>
              <a:t>Accommodation Examples</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496BE3B0-DBAE-4F12-BC5E-E9C68F2AB8FC}"/>
              </a:ext>
            </a:extLst>
          </p:cNvPr>
          <p:cNvGraphicFramePr>
            <a:graphicFrameLocks noGrp="1"/>
          </p:cNvGraphicFramePr>
          <p:nvPr>
            <p:ph idx="1"/>
            <p:extLst>
              <p:ext uri="{D42A27DB-BD31-4B8C-83A1-F6EECF244321}">
                <p14:modId xmlns:p14="http://schemas.microsoft.com/office/powerpoint/2010/main" val="1101092005"/>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353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6FBDFA86-51D3-4729-B154-796918372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8521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C2FC7E-B2A0-4D8C-9DF7-A90E30C08F63}"/>
              </a:ext>
            </a:extLst>
          </p:cNvPr>
          <p:cNvSpPr>
            <a:spLocks noGrp="1"/>
          </p:cNvSpPr>
          <p:nvPr>
            <p:ph type="title"/>
          </p:nvPr>
        </p:nvSpPr>
        <p:spPr>
          <a:xfrm>
            <a:off x="1024129" y="585216"/>
            <a:ext cx="5062511" cy="1499616"/>
          </a:xfrm>
        </p:spPr>
        <p:txBody>
          <a:bodyPr>
            <a:normAutofit/>
          </a:bodyPr>
          <a:lstStyle/>
          <a:p>
            <a:r>
              <a:rPr lang="en-US">
                <a:solidFill>
                  <a:srgbClr val="FFFFFF"/>
                </a:solidFill>
              </a:rPr>
              <a:t>Uniform Waivers</a:t>
            </a:r>
          </a:p>
        </p:txBody>
      </p:sp>
      <p:cxnSp>
        <p:nvCxnSpPr>
          <p:cNvPr id="19" name="Straight Connector 18">
            <a:extLst>
              <a:ext uri="{FF2B5EF4-FFF2-40B4-BE49-F238E27FC236}">
                <a16:creationId xmlns:a16="http://schemas.microsoft.com/office/drawing/2014/main" id="{0F1CE7C6-BE91-42A7-9214-F33FD918C3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E6D81B7-FABD-47F3-BF78-D920217898B6}"/>
              </a:ext>
            </a:extLst>
          </p:cNvPr>
          <p:cNvSpPr>
            <a:spLocks noGrp="1"/>
          </p:cNvSpPr>
          <p:nvPr>
            <p:ph idx="1"/>
          </p:nvPr>
        </p:nvSpPr>
        <p:spPr>
          <a:xfrm>
            <a:off x="995374" y="1897811"/>
            <a:ext cx="5081232" cy="3931920"/>
          </a:xfrm>
        </p:spPr>
        <p:txBody>
          <a:bodyPr>
            <a:normAutofit lnSpcReduction="10000"/>
          </a:bodyPr>
          <a:lstStyle/>
          <a:p>
            <a:r>
              <a:rPr lang="en-US" sz="2400">
                <a:solidFill>
                  <a:srgbClr val="FFFFFF"/>
                </a:solidFill>
              </a:rPr>
              <a:t>In addition to making reasonable accommodations to the environment, members may request a waiver of uniform wear standards to wear neat and conservative religious apparel that may not be already authorized under the current regulations. </a:t>
            </a:r>
          </a:p>
          <a:p>
            <a:r>
              <a:rPr lang="en-US" sz="2400">
                <a:solidFill>
                  <a:srgbClr val="FFFFFF"/>
                </a:solidFill>
              </a:rPr>
              <a:t>Additionally, CAP members who have evidence of a medical diagnosis of gender dysphoria may also request a uniform waiver to wear the uniform of the gender they identify with.</a:t>
            </a:r>
          </a:p>
          <a:p>
            <a:endParaRPr lang="en-US" sz="2400">
              <a:solidFill>
                <a:srgbClr val="FFFFFF"/>
              </a:solidFill>
            </a:endParaRPr>
          </a:p>
        </p:txBody>
      </p:sp>
      <p:pic>
        <p:nvPicPr>
          <p:cNvPr id="4" name="Graphic 4" descr="Document">
            <a:extLst>
              <a:ext uri="{FF2B5EF4-FFF2-40B4-BE49-F238E27FC236}">
                <a16:creationId xmlns:a16="http://schemas.microsoft.com/office/drawing/2014/main" id="{449CAB86-7540-4159-995C-447BEADB749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37895" y="1433423"/>
            <a:ext cx="3847381" cy="3804249"/>
          </a:xfrm>
          <a:prstGeom prst="rect">
            <a:avLst/>
          </a:prstGeom>
        </p:spPr>
      </p:pic>
    </p:spTree>
    <p:extLst>
      <p:ext uri="{BB962C8B-B14F-4D97-AF65-F5344CB8AC3E}">
        <p14:creationId xmlns:p14="http://schemas.microsoft.com/office/powerpoint/2010/main" val="283648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EDB75F1-8D7B-43A7-A7C2-091DD215FCD9}"/>
              </a:ext>
            </a:extLst>
          </p:cNvPr>
          <p:cNvSpPr>
            <a:spLocks noGrp="1"/>
          </p:cNvSpPr>
          <p:nvPr>
            <p:ph type="title"/>
          </p:nvPr>
        </p:nvSpPr>
        <p:spPr>
          <a:xfrm>
            <a:off x="777240" y="731519"/>
            <a:ext cx="2845191" cy="3237579"/>
          </a:xfrm>
        </p:spPr>
        <p:txBody>
          <a:bodyPr>
            <a:normAutofit/>
          </a:bodyPr>
          <a:lstStyle/>
          <a:p>
            <a:r>
              <a:rPr lang="en-US" sz="3200" dirty="0">
                <a:solidFill>
                  <a:srgbClr val="FFFFFF"/>
                </a:solidFill>
                <a:cs typeface="Calibri Light"/>
              </a:rPr>
              <a:t>Requesting a </a:t>
            </a:r>
            <a:br>
              <a:rPr lang="en-US" sz="3200" dirty="0">
                <a:solidFill>
                  <a:srgbClr val="FFFFFF"/>
                </a:solidFill>
                <a:cs typeface="Calibri Light"/>
              </a:rPr>
            </a:br>
            <a:r>
              <a:rPr lang="en-US" sz="3200" dirty="0">
                <a:solidFill>
                  <a:srgbClr val="FFFFFF"/>
                </a:solidFill>
                <a:cs typeface="Calibri Light"/>
              </a:rPr>
              <a:t>Uniform Waiver</a:t>
            </a: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FDA4800-37DF-4104-8977-DDC0D43BDC0A}"/>
              </a:ext>
            </a:extLst>
          </p:cNvPr>
          <p:cNvSpPr>
            <a:spLocks noGrp="1"/>
          </p:cNvSpPr>
          <p:nvPr>
            <p:ph idx="1"/>
          </p:nvPr>
        </p:nvSpPr>
        <p:spPr>
          <a:xfrm>
            <a:off x="4379709" y="686862"/>
            <a:ext cx="7037591" cy="5475129"/>
          </a:xfrm>
        </p:spPr>
        <p:txBody>
          <a:bodyPr anchor="ctr">
            <a:normAutofit/>
          </a:bodyPr>
          <a:lstStyle/>
          <a:p>
            <a:r>
              <a:rPr lang="en-US" sz="2600"/>
              <a:t>Refer to the CAP uniform regulation (CAPR 39-1) for a full description of the waiver process.  </a:t>
            </a:r>
          </a:p>
          <a:p>
            <a:r>
              <a:rPr lang="en-US" sz="2600"/>
              <a:t>Note that waivers may be requested for the AF-style and corporate uniforms. </a:t>
            </a:r>
            <a:endParaRPr lang="en-US" sz="2600">
              <a:cs typeface="Calibri"/>
            </a:endParaRPr>
          </a:p>
          <a:p>
            <a:r>
              <a:rPr lang="en-US" sz="2600"/>
              <a:t>Members submit a waiver request by letter, including a photo or description of the item and explanation of religious need. Waivers based on gender must include a copy of evidence of a medical diagnosis of gender dysphoria along with any legal documentation surrounding name changes or gender reassignment.</a:t>
            </a:r>
          </a:p>
          <a:p>
            <a:r>
              <a:rPr lang="en-US" sz="2600"/>
              <a:t>Requests are submitted through the chain of command. </a:t>
            </a:r>
            <a:endParaRPr lang="en-US" sz="2600">
              <a:cs typeface="Calibri"/>
            </a:endParaRPr>
          </a:p>
          <a:p>
            <a:endParaRPr lang="en-US" sz="2600"/>
          </a:p>
        </p:txBody>
      </p:sp>
    </p:spTree>
    <p:extLst>
      <p:ext uri="{BB962C8B-B14F-4D97-AF65-F5344CB8AC3E}">
        <p14:creationId xmlns:p14="http://schemas.microsoft.com/office/powerpoint/2010/main" val="663860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D6DEC23-D16B-4632-BE06-B411D473A352}"/>
              </a:ext>
            </a:extLst>
          </p:cNvPr>
          <p:cNvSpPr>
            <a:spLocks noGrp="1"/>
          </p:cNvSpPr>
          <p:nvPr>
            <p:ph type="title"/>
          </p:nvPr>
        </p:nvSpPr>
        <p:spPr>
          <a:xfrm>
            <a:off x="777240" y="731519"/>
            <a:ext cx="2945832" cy="3237579"/>
          </a:xfrm>
        </p:spPr>
        <p:txBody>
          <a:bodyPr>
            <a:normAutofit/>
          </a:bodyPr>
          <a:lstStyle/>
          <a:p>
            <a:r>
              <a:rPr lang="en-US" sz="3200">
                <a:solidFill>
                  <a:srgbClr val="FFFFFF"/>
                </a:solidFill>
              </a:rPr>
              <a:t>Religious Accommodation Request</a:t>
            </a: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4B25EEC-818C-4ED1-8FBD-98164A54EF9A}"/>
              </a:ext>
            </a:extLst>
          </p:cNvPr>
          <p:cNvSpPr>
            <a:spLocks noGrp="1"/>
          </p:cNvSpPr>
          <p:nvPr>
            <p:ph idx="1"/>
          </p:nvPr>
        </p:nvSpPr>
        <p:spPr>
          <a:xfrm>
            <a:off x="4379709" y="686862"/>
            <a:ext cx="7037591" cy="5475129"/>
          </a:xfrm>
        </p:spPr>
        <p:txBody>
          <a:bodyPr anchor="ctr">
            <a:normAutofit/>
          </a:bodyPr>
          <a:lstStyle/>
          <a:p>
            <a:pPr lvl="0"/>
            <a:r>
              <a:rPr lang="en-US" sz="2400"/>
              <a:t>For requests for religious accommodations, the wing chaplain will interview the member (and, if a cadet, their parents) to assess whether the waiver is in keeping with the doctrinal or traditional observances of the member’s faith. The chaplain will provide a report to attach to the request.  This interview should occur before the request gets to the Wing Commander.</a:t>
            </a:r>
          </a:p>
          <a:p>
            <a:pPr lvl="0"/>
            <a:r>
              <a:rPr lang="en-US" sz="2400"/>
              <a:t>Only the CAP/CC or CAP-USAF/CC can approve or disapprove a waiver request.  Intermediate commanders may add a recommendation but must forward the request.</a:t>
            </a:r>
          </a:p>
          <a:p>
            <a:pPr lvl="0"/>
            <a:r>
              <a:rPr lang="en-US" sz="2400"/>
              <a:t>Some examples of waiver requests include wear of a hijab or turban and beard waivers when religious doctrine prohibits shaving.</a:t>
            </a:r>
          </a:p>
          <a:p>
            <a:endParaRPr lang="en-US" sz="2400"/>
          </a:p>
        </p:txBody>
      </p:sp>
    </p:spTree>
    <p:extLst>
      <p:ext uri="{BB962C8B-B14F-4D97-AF65-F5344CB8AC3E}">
        <p14:creationId xmlns:p14="http://schemas.microsoft.com/office/powerpoint/2010/main" val="169443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37D7-F73D-434E-846D-2B5E5017D677}"/>
              </a:ext>
            </a:extLst>
          </p:cNvPr>
          <p:cNvSpPr>
            <a:spLocks noGrp="1"/>
          </p:cNvSpPr>
          <p:nvPr>
            <p:ph type="title"/>
          </p:nvPr>
        </p:nvSpPr>
        <p:spPr>
          <a:xfrm>
            <a:off x="1136428" y="627564"/>
            <a:ext cx="7474172" cy="1325563"/>
          </a:xfrm>
        </p:spPr>
        <p:txBody>
          <a:bodyPr>
            <a:normAutofit/>
          </a:bodyPr>
          <a:lstStyle/>
          <a:p>
            <a:r>
              <a:rPr lang="en-US"/>
              <a:t>Commander’s Intent</a:t>
            </a:r>
          </a:p>
        </p:txBody>
      </p:sp>
      <p:sp>
        <p:nvSpPr>
          <p:cNvPr id="3" name="Content Placeholder 2">
            <a:extLst>
              <a:ext uri="{FF2B5EF4-FFF2-40B4-BE49-F238E27FC236}">
                <a16:creationId xmlns:a16="http://schemas.microsoft.com/office/drawing/2014/main" id="{D6EB3857-068F-43E1-9548-A5A9599E5126}"/>
              </a:ext>
            </a:extLst>
          </p:cNvPr>
          <p:cNvSpPr>
            <a:spLocks noGrp="1"/>
          </p:cNvSpPr>
          <p:nvPr>
            <p:ph idx="1"/>
          </p:nvPr>
        </p:nvSpPr>
        <p:spPr>
          <a:xfrm>
            <a:off x="1136429" y="1717457"/>
            <a:ext cx="6467867" cy="4514536"/>
          </a:xfrm>
        </p:spPr>
        <p:txBody>
          <a:bodyPr anchor="ctr">
            <a:normAutofit/>
          </a:bodyPr>
          <a:lstStyle/>
          <a:p>
            <a:r>
              <a:rPr lang="en-US" sz="2200"/>
              <a:t>CAP provides an inclusive and welcoming environment for all members and ensures that educational, membership, and operational decisions are based on each individual’s abilities and qualifications.  </a:t>
            </a:r>
          </a:p>
          <a:p>
            <a:r>
              <a:rPr lang="en-US" sz="2200"/>
              <a:t>The opportunity to participate and progress is limited only by a member's ability, participation, and performance. </a:t>
            </a:r>
            <a:endParaRPr lang="en-US" sz="2200">
              <a:cs typeface="Calibri"/>
            </a:endParaRPr>
          </a:p>
          <a:p>
            <a:r>
              <a:rPr lang="en-US" sz="2200">
                <a:ea typeface="+mn-lt"/>
                <a:cs typeface="+mn-lt"/>
              </a:rPr>
              <a:t>Commanders at all levels are responsible for ensuring that members under their command are aware of and adhere to CAP’s nondiscrimination policy.</a:t>
            </a:r>
          </a:p>
          <a:p>
            <a:endParaRPr lang="en-US" sz="2200">
              <a:cs typeface="Calibri"/>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5" descr="Group of people">
            <a:extLst>
              <a:ext uri="{FF2B5EF4-FFF2-40B4-BE49-F238E27FC236}">
                <a16:creationId xmlns:a16="http://schemas.microsoft.com/office/drawing/2014/main" id="{5DDBE456-C872-4E74-8039-CB74AE6069E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276272" y="2641121"/>
            <a:ext cx="1417607" cy="1403230"/>
          </a:xfrm>
          <a:prstGeom prst="rect">
            <a:avLst/>
          </a:prstGeom>
        </p:spPr>
      </p:pic>
    </p:spTree>
    <p:extLst>
      <p:ext uri="{BB962C8B-B14F-4D97-AF65-F5344CB8AC3E}">
        <p14:creationId xmlns:p14="http://schemas.microsoft.com/office/powerpoint/2010/main" val="2998085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FBDFA86-51D3-4729-B154-796918372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8521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B479A9-C0F2-42B7-B1D8-0ED0862BF6C6}"/>
              </a:ext>
            </a:extLst>
          </p:cNvPr>
          <p:cNvSpPr>
            <a:spLocks noGrp="1"/>
          </p:cNvSpPr>
          <p:nvPr>
            <p:ph type="title"/>
          </p:nvPr>
        </p:nvSpPr>
        <p:spPr>
          <a:xfrm>
            <a:off x="1024129" y="585216"/>
            <a:ext cx="5062511" cy="1499616"/>
          </a:xfrm>
        </p:spPr>
        <p:txBody>
          <a:bodyPr>
            <a:normAutofit/>
          </a:bodyPr>
          <a:lstStyle/>
          <a:p>
            <a:r>
              <a:rPr lang="en-US">
                <a:solidFill>
                  <a:srgbClr val="FFFFFF"/>
                </a:solidFill>
              </a:rPr>
              <a:t>Commander’s Responsibilities</a:t>
            </a:r>
          </a:p>
        </p:txBody>
      </p:sp>
      <p:cxnSp>
        <p:nvCxnSpPr>
          <p:cNvPr id="15" name="Straight Connector 14">
            <a:extLst>
              <a:ext uri="{FF2B5EF4-FFF2-40B4-BE49-F238E27FC236}">
                <a16:creationId xmlns:a16="http://schemas.microsoft.com/office/drawing/2014/main" id="{0F1CE7C6-BE91-42A7-9214-F33FD918C3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A52984E9-43F0-4DD0-A9A8-22EC9CCFA5CB}"/>
              </a:ext>
            </a:extLst>
          </p:cNvPr>
          <p:cNvSpPr>
            <a:spLocks noGrp="1"/>
          </p:cNvSpPr>
          <p:nvPr>
            <p:ph idx="1"/>
          </p:nvPr>
        </p:nvSpPr>
        <p:spPr>
          <a:xfrm>
            <a:off x="1024129" y="2286000"/>
            <a:ext cx="5526930" cy="4492636"/>
          </a:xfrm>
        </p:spPr>
        <p:txBody>
          <a:bodyPr vert="horz" lIns="91440" tIns="45720" rIns="91440" bIns="45720" rtlCol="0" anchor="t">
            <a:normAutofit lnSpcReduction="10000"/>
          </a:bodyPr>
          <a:lstStyle/>
          <a:p>
            <a:r>
              <a:rPr lang="en-US" sz="2400">
                <a:solidFill>
                  <a:srgbClr val="FFFFFF"/>
                </a:solidFill>
              </a:rPr>
              <a:t>Support reasonable accommodations</a:t>
            </a:r>
          </a:p>
          <a:p>
            <a:r>
              <a:rPr lang="en-US" sz="2400">
                <a:solidFill>
                  <a:srgbClr val="FFFFFF"/>
                </a:solidFill>
                <a:cs typeface="Calibri"/>
              </a:rPr>
              <a:t>Ensure processes are transparent and consistent.  Examples:</a:t>
            </a:r>
          </a:p>
          <a:p>
            <a:pPr lvl="1"/>
            <a:r>
              <a:rPr lang="en-US" sz="1800">
                <a:solidFill>
                  <a:srgbClr val="FFFFFF"/>
                </a:solidFill>
                <a:cs typeface="Calibri"/>
              </a:rPr>
              <a:t>Selection process for a position is defined, shared, and followed</a:t>
            </a:r>
          </a:p>
          <a:p>
            <a:pPr lvl="1"/>
            <a:r>
              <a:rPr lang="en-US" sz="1800">
                <a:solidFill>
                  <a:srgbClr val="FFFFFF"/>
                </a:solidFill>
                <a:cs typeface="Calibri"/>
              </a:rPr>
              <a:t>No additional skills added to ES qualifications unless based on local conditions and required of all trainees</a:t>
            </a:r>
            <a:endParaRPr lang="en-US" sz="1800">
              <a:solidFill>
                <a:srgbClr val="FFFFFF"/>
              </a:solidFill>
            </a:endParaRPr>
          </a:p>
          <a:p>
            <a:r>
              <a:rPr lang="en-US" sz="2400">
                <a:solidFill>
                  <a:srgbClr val="FFFFFF"/>
                </a:solidFill>
              </a:rPr>
              <a:t>Identify situations that could lead to discrimination</a:t>
            </a:r>
            <a:endParaRPr lang="en-US" sz="4000"/>
          </a:p>
          <a:p>
            <a:r>
              <a:rPr lang="en-US" sz="2400">
                <a:solidFill>
                  <a:srgbClr val="FFFFFF"/>
                </a:solidFill>
              </a:rPr>
              <a:t>Take action at lowest level to resolve issues </a:t>
            </a:r>
          </a:p>
          <a:p>
            <a:r>
              <a:rPr lang="en-US" sz="2400">
                <a:solidFill>
                  <a:srgbClr val="FFFFFF"/>
                </a:solidFill>
              </a:rPr>
              <a:t>Refer to EOO, if appropriate</a:t>
            </a:r>
          </a:p>
          <a:p>
            <a:endParaRPr lang="en-US" sz="2400">
              <a:solidFill>
                <a:srgbClr val="FFFFFF"/>
              </a:solidFill>
            </a:endParaRPr>
          </a:p>
        </p:txBody>
      </p:sp>
      <p:pic>
        <p:nvPicPr>
          <p:cNvPr id="7" name="Graphic 6" descr="Checkmark">
            <a:extLst>
              <a:ext uri="{FF2B5EF4-FFF2-40B4-BE49-F238E27FC236}">
                <a16:creationId xmlns:a16="http://schemas.microsoft.com/office/drawing/2014/main" id="{2FDC5F01-C58E-42B6-A0EE-3B0C369D09B7}"/>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7544017" y="1425048"/>
            <a:ext cx="4007904" cy="4007904"/>
          </a:xfrm>
          <a:prstGeom prst="rect">
            <a:avLst/>
          </a:prstGeom>
        </p:spPr>
      </p:pic>
    </p:spTree>
    <p:extLst>
      <p:ext uri="{BB962C8B-B14F-4D97-AF65-F5344CB8AC3E}">
        <p14:creationId xmlns:p14="http://schemas.microsoft.com/office/powerpoint/2010/main" val="2460277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4357" cy="434340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35B74F8-4625-49BE-8802-DD1EE94C2238}"/>
              </a:ext>
            </a:extLst>
          </p:cNvPr>
          <p:cNvSpPr>
            <a:spLocks noGrp="1"/>
          </p:cNvSpPr>
          <p:nvPr>
            <p:ph type="title"/>
          </p:nvPr>
        </p:nvSpPr>
        <p:spPr>
          <a:xfrm>
            <a:off x="1100669" y="1031353"/>
            <a:ext cx="7736255" cy="3181135"/>
          </a:xfrm>
        </p:spPr>
        <p:txBody>
          <a:bodyPr vert="horz" lIns="91440" tIns="45720" rIns="91440" bIns="45720" rtlCol="0" anchor="ctr">
            <a:normAutofit/>
          </a:bodyPr>
          <a:lstStyle/>
          <a:p>
            <a:r>
              <a:rPr lang="en-US" sz="6600" kern="1200">
                <a:solidFill>
                  <a:srgbClr val="FFFFFF"/>
                </a:solidFill>
                <a:latin typeface="+mj-lt"/>
                <a:ea typeface="+mj-ea"/>
                <a:cs typeface="+mj-cs"/>
              </a:rPr>
              <a:t>Complaints under the Nondiscrimination Policy</a:t>
            </a:r>
          </a:p>
        </p:txBody>
      </p:sp>
      <p:sp>
        <p:nvSpPr>
          <p:cNvPr id="23" name="Rectangle 22">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2102827"/>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5" name="Rectangle 24">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 y="4932939"/>
            <a:ext cx="11277601" cy="146614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Text Placeholder 2">
            <a:extLst>
              <a:ext uri="{FF2B5EF4-FFF2-40B4-BE49-F238E27FC236}">
                <a16:creationId xmlns:a16="http://schemas.microsoft.com/office/drawing/2014/main" id="{DE9C422C-5423-4473-8712-0AEFC56128CD}"/>
              </a:ext>
            </a:extLst>
          </p:cNvPr>
          <p:cNvSpPr>
            <a:spLocks noGrp="1"/>
          </p:cNvSpPr>
          <p:nvPr>
            <p:ph type="body" idx="1"/>
          </p:nvPr>
        </p:nvSpPr>
        <p:spPr>
          <a:xfrm>
            <a:off x="1100669" y="5184138"/>
            <a:ext cx="10008863" cy="963741"/>
          </a:xfrm>
        </p:spPr>
        <p:txBody>
          <a:bodyPr vert="horz" lIns="91440" tIns="45720" rIns="91440" bIns="45720" rtlCol="0" anchor="ctr">
            <a:normAutofit/>
          </a:bodyPr>
          <a:lstStyle/>
          <a:p>
            <a:endParaRPr lang="en-US" sz="2400" kern="1200">
              <a:solidFill>
                <a:schemeClr val="tx1">
                  <a:lumMod val="95000"/>
                  <a:lumOff val="5000"/>
                </a:schemeClr>
              </a:solidFill>
              <a:latin typeface="+mn-lt"/>
              <a:ea typeface="+mn-ea"/>
              <a:cs typeface="+mn-cs"/>
            </a:endParaRPr>
          </a:p>
        </p:txBody>
      </p:sp>
      <p:sp>
        <p:nvSpPr>
          <p:cNvPr id="27" name="Rectangle 26">
            <a:extLst>
              <a:ext uri="{FF2B5EF4-FFF2-40B4-BE49-F238E27FC236}">
                <a16:creationId xmlns:a16="http://schemas.microsoft.com/office/drawing/2014/main" id="{42280AB2-77A5-4CB7-AF7D-1795CA8DC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2728167"/>
            <a:ext cx="2115455" cy="206545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690560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D77267E-C2BD-4379-9C1E-667E8517A753}"/>
              </a:ext>
            </a:extLst>
          </p:cNvPr>
          <p:cNvSpPr>
            <a:spLocks noGrp="1"/>
          </p:cNvSpPr>
          <p:nvPr>
            <p:ph type="title"/>
          </p:nvPr>
        </p:nvSpPr>
        <p:spPr>
          <a:xfrm>
            <a:off x="647844" y="731519"/>
            <a:ext cx="3190247" cy="3237579"/>
          </a:xfrm>
        </p:spPr>
        <p:txBody>
          <a:bodyPr>
            <a:normAutofit/>
          </a:bodyPr>
          <a:lstStyle/>
          <a:p>
            <a:r>
              <a:rPr lang="en-US" sz="3200" dirty="0">
                <a:solidFill>
                  <a:srgbClr val="FFFFFF"/>
                </a:solidFill>
              </a:rPr>
              <a:t>Complaints </a:t>
            </a:r>
            <a:br>
              <a:rPr lang="en-US" sz="3200" dirty="0">
                <a:solidFill>
                  <a:srgbClr val="FFFFFF"/>
                </a:solidFill>
              </a:rPr>
            </a:br>
            <a:r>
              <a:rPr lang="en-US" sz="3200" dirty="0">
                <a:solidFill>
                  <a:srgbClr val="FFFFFF"/>
                </a:solidFill>
              </a:rPr>
              <a:t>under the Nondiscrimination Policy</a:t>
            </a:r>
          </a:p>
        </p:txBody>
      </p:sp>
      <p:sp>
        <p:nvSpPr>
          <p:cNvPr id="35" name="Rectangle 3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7" name="Rectangle 3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B9343F-39D7-4051-8D5D-0E2443EBFDF5}"/>
              </a:ext>
            </a:extLst>
          </p:cNvPr>
          <p:cNvSpPr>
            <a:spLocks noGrp="1"/>
          </p:cNvSpPr>
          <p:nvPr>
            <p:ph idx="1"/>
          </p:nvPr>
        </p:nvSpPr>
        <p:spPr>
          <a:xfrm>
            <a:off x="4379709" y="686862"/>
            <a:ext cx="7037591" cy="5475129"/>
          </a:xfrm>
        </p:spPr>
        <p:txBody>
          <a:bodyPr anchor="ctr">
            <a:normAutofit/>
          </a:bodyPr>
          <a:lstStyle/>
          <a:p>
            <a:r>
              <a:rPr lang="en-US" sz="2600">
                <a:ea typeface="+mn-lt"/>
                <a:cs typeface="+mn-lt"/>
              </a:rPr>
              <a:t>CAP's Equal Opportunity Officer (EOO) shall be responsible for implementing a program for addressing the nondiscrimination concerns of and for the handling of all discrimination allegations/complaints that relate to CAP volunteer members. </a:t>
            </a:r>
            <a:endParaRPr lang="en-US" sz="2600"/>
          </a:p>
          <a:p>
            <a:r>
              <a:rPr lang="en-US" sz="2600"/>
              <a:t>If the non-discrimination policy is not followed and a member believes they have been discriminated against, they have the right to file a complaint under CAPR 36-2, Complaints Under the Civil Air Patrol Nondiscrimination Policy. </a:t>
            </a:r>
            <a:endParaRPr lang="en-US" sz="2600">
              <a:cs typeface="Calibri"/>
            </a:endParaRPr>
          </a:p>
          <a:p>
            <a:endParaRPr lang="en-US" sz="2600">
              <a:cs typeface="Calibri"/>
            </a:endParaRPr>
          </a:p>
        </p:txBody>
      </p:sp>
    </p:spTree>
    <p:extLst>
      <p:ext uri="{BB962C8B-B14F-4D97-AF65-F5344CB8AC3E}">
        <p14:creationId xmlns:p14="http://schemas.microsoft.com/office/powerpoint/2010/main" val="3870735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E7B4B682-BD00-4FD9-9D66-56265EE29E35}"/>
              </a:ext>
            </a:extLst>
          </p:cNvPr>
          <p:cNvSpPr>
            <a:spLocks noGrp="1"/>
          </p:cNvSpPr>
          <p:nvPr>
            <p:ph type="title"/>
          </p:nvPr>
        </p:nvSpPr>
        <p:spPr>
          <a:xfrm>
            <a:off x="777240" y="731519"/>
            <a:ext cx="2845191" cy="3237579"/>
          </a:xfrm>
        </p:spPr>
        <p:txBody>
          <a:bodyPr vert="horz" lIns="91440" tIns="45720" rIns="91440" bIns="45720" rtlCol="0">
            <a:normAutofit/>
          </a:bodyPr>
          <a:lstStyle/>
          <a:p>
            <a:r>
              <a:rPr lang="en-US" sz="3200" kern="1200" dirty="0">
                <a:solidFill>
                  <a:srgbClr val="FFFFFF"/>
                </a:solidFill>
                <a:latin typeface="+mj-lt"/>
                <a:ea typeface="+mj-ea"/>
                <a:cs typeface="+mj-cs"/>
              </a:rPr>
              <a:t>Requirements for </a:t>
            </a:r>
            <a:r>
              <a:rPr lang="en-US" sz="3200" dirty="0">
                <a:solidFill>
                  <a:srgbClr val="FFFFFF"/>
                </a:solidFill>
              </a:rPr>
              <a:t>Filing</a:t>
            </a:r>
            <a:r>
              <a:rPr lang="en-US" sz="3200" kern="1200" dirty="0">
                <a:solidFill>
                  <a:srgbClr val="FFFFFF"/>
                </a:solidFill>
                <a:latin typeface="+mj-lt"/>
                <a:ea typeface="+mj-ea"/>
                <a:cs typeface="+mj-cs"/>
              </a:rPr>
              <a:t> a </a:t>
            </a:r>
            <a:r>
              <a:rPr lang="en-US" sz="3200" dirty="0">
                <a:solidFill>
                  <a:srgbClr val="FFFFFF"/>
                </a:solidFill>
              </a:rPr>
              <a:t>Complaint</a:t>
            </a:r>
            <a:endParaRPr lang="en-US" sz="3200" kern="1200" dirty="0">
              <a:solidFill>
                <a:srgbClr val="FFFFFF"/>
              </a:solidFill>
              <a:latin typeface="+mj-lt"/>
              <a:cs typeface="Calibri Light"/>
            </a:endParaRPr>
          </a:p>
        </p:txBody>
      </p:sp>
      <p:sp>
        <p:nvSpPr>
          <p:cNvPr id="36" name="Rectangle 35">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8" name="Rectangle 37">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21F85458-782D-44CC-9CE5-E3EF4B3235D7}"/>
              </a:ext>
            </a:extLst>
          </p:cNvPr>
          <p:cNvSpPr>
            <a:spLocks noGrp="1"/>
          </p:cNvSpPr>
          <p:nvPr>
            <p:ph idx="1"/>
          </p:nvPr>
        </p:nvSpPr>
        <p:spPr>
          <a:xfrm>
            <a:off x="4379709" y="686862"/>
            <a:ext cx="7037591" cy="5475129"/>
          </a:xfrm>
        </p:spPr>
        <p:txBody>
          <a:bodyPr anchor="ctr">
            <a:normAutofit/>
          </a:bodyPr>
          <a:lstStyle/>
          <a:p>
            <a:r>
              <a:rPr lang="en-US" sz="2600">
                <a:ea typeface="+mn-lt"/>
                <a:cs typeface="+mn-lt"/>
              </a:rPr>
              <a:t>Only members, the parents, or legal guardians of cadet members under the age of 18 filing for the cadet member, or non-members alleging denial of membership due to discrimination, have the right to file a complaint under the non-discrimination policy.</a:t>
            </a:r>
          </a:p>
          <a:p>
            <a:r>
              <a:rPr lang="en-US" sz="2600">
                <a:ea typeface="+mn-lt"/>
                <a:cs typeface="+mn-lt"/>
              </a:rPr>
              <a:t>All complaints of discrimination should be in writing, dated and signed by the complainant, and submitted within 60 days of the occurrence or action upon which the complaint is based or learning of the occurrence or action.  </a:t>
            </a:r>
          </a:p>
          <a:p>
            <a:endParaRPr lang="en-US" sz="2600">
              <a:ea typeface="+mn-lt"/>
              <a:cs typeface="+mn-lt"/>
            </a:endParaRPr>
          </a:p>
        </p:txBody>
      </p:sp>
    </p:spTree>
    <p:extLst>
      <p:ext uri="{BB962C8B-B14F-4D97-AF65-F5344CB8AC3E}">
        <p14:creationId xmlns:p14="http://schemas.microsoft.com/office/powerpoint/2010/main" val="1881302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E33CC8F-394F-4764-8D1A-C420F8408C40}"/>
              </a:ext>
            </a:extLst>
          </p:cNvPr>
          <p:cNvSpPr>
            <a:spLocks noGrp="1"/>
          </p:cNvSpPr>
          <p:nvPr>
            <p:ph type="title"/>
          </p:nvPr>
        </p:nvSpPr>
        <p:spPr>
          <a:xfrm>
            <a:off x="777240" y="731519"/>
            <a:ext cx="2845191" cy="3237579"/>
          </a:xfrm>
        </p:spPr>
        <p:txBody>
          <a:bodyPr>
            <a:normAutofit/>
          </a:bodyPr>
          <a:lstStyle/>
          <a:p>
            <a:r>
              <a:rPr lang="en-US" sz="3200">
                <a:solidFill>
                  <a:srgbClr val="FFFFFF"/>
                </a:solidFill>
                <a:cs typeface="Calibri Light"/>
              </a:rPr>
              <a:t>Contacting the Equal Opportunity Officer</a:t>
            </a:r>
          </a:p>
        </p:txBody>
      </p:sp>
      <p:sp>
        <p:nvSpPr>
          <p:cNvPr id="45" name="Rectangle 4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7" name="Rectangle 4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1F4C77E-FAC4-42ED-977F-EFAD5D63E670}"/>
              </a:ext>
            </a:extLst>
          </p:cNvPr>
          <p:cNvSpPr>
            <a:spLocks noGrp="1"/>
          </p:cNvSpPr>
          <p:nvPr>
            <p:ph idx="1"/>
          </p:nvPr>
        </p:nvSpPr>
        <p:spPr>
          <a:xfrm>
            <a:off x="4379709" y="686862"/>
            <a:ext cx="7037591" cy="5475129"/>
          </a:xfrm>
        </p:spPr>
        <p:txBody>
          <a:bodyPr anchor="ctr">
            <a:normAutofit/>
          </a:bodyPr>
          <a:lstStyle/>
          <a:p>
            <a:r>
              <a:rPr lang="en-US" sz="2600">
                <a:ea typeface="+mn-lt"/>
                <a:cs typeface="+mn-lt"/>
              </a:rPr>
              <a:t>Complaints may be submitted to the Equal Opportunity Officer (EOO) by email (</a:t>
            </a:r>
            <a:r>
              <a:rPr lang="en-US" sz="2600" u="sng">
                <a:ea typeface="+mn-lt"/>
                <a:cs typeface="+mn-lt"/>
                <a:hlinkClick r:id="rId3"/>
              </a:rPr>
              <a:t>eo@capnhq.gov</a:t>
            </a:r>
            <a:r>
              <a:rPr lang="en-US" sz="2600">
                <a:ea typeface="+mn-lt"/>
                <a:cs typeface="+mn-lt"/>
              </a:rPr>
              <a:t>), by mail, or delivered personally.</a:t>
            </a:r>
          </a:p>
          <a:p>
            <a:r>
              <a:rPr lang="en-US" sz="2600"/>
              <a:t>Contacting the EOO for assistance in determining if an allegation/complaint constitutes discrimination is not considered a violation of the chain of command.</a:t>
            </a:r>
          </a:p>
          <a:p>
            <a:r>
              <a:rPr lang="en-US" sz="2600">
                <a:ea typeface="+mn-lt"/>
                <a:cs typeface="+mn-lt"/>
              </a:rPr>
              <a:t>No member shall be retaliated against or suffer reprisals for filing a complaint or participating in an investigation.</a:t>
            </a:r>
          </a:p>
          <a:p>
            <a:endParaRPr lang="en-US" sz="2600">
              <a:ea typeface="+mn-lt"/>
              <a:cs typeface="+mn-lt"/>
            </a:endParaRPr>
          </a:p>
          <a:p>
            <a:endParaRPr lang="en-US" sz="2600">
              <a:cs typeface="Calibri"/>
            </a:endParaRPr>
          </a:p>
        </p:txBody>
      </p:sp>
    </p:spTree>
    <p:extLst>
      <p:ext uri="{BB962C8B-B14F-4D97-AF65-F5344CB8AC3E}">
        <p14:creationId xmlns:p14="http://schemas.microsoft.com/office/powerpoint/2010/main" val="2362055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4357" cy="434340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1F8287EE-46A9-491B-9F78-6EFB8C8EA46D}"/>
              </a:ext>
            </a:extLst>
          </p:cNvPr>
          <p:cNvSpPr>
            <a:spLocks noGrp="1"/>
          </p:cNvSpPr>
          <p:nvPr>
            <p:ph type="title"/>
          </p:nvPr>
        </p:nvSpPr>
        <p:spPr>
          <a:xfrm>
            <a:off x="1100669" y="1031353"/>
            <a:ext cx="7736255" cy="3181135"/>
          </a:xfrm>
        </p:spPr>
        <p:txBody>
          <a:bodyPr vert="horz" lIns="91440" tIns="45720" rIns="91440" bIns="45720" rtlCol="0" anchor="ctr">
            <a:normAutofit/>
          </a:bodyPr>
          <a:lstStyle/>
          <a:p>
            <a:r>
              <a:rPr lang="en-US" sz="4100" kern="1200">
                <a:solidFill>
                  <a:srgbClr val="FFFFFF"/>
                </a:solidFill>
                <a:latin typeface="+mj-lt"/>
                <a:ea typeface="+mj-ea"/>
                <a:cs typeface="+mj-cs"/>
              </a:rPr>
              <a:t>The previous requirements are just a summary of the process: members should review the entire process in CAPR 36-2 for full details.</a:t>
            </a:r>
          </a:p>
        </p:txBody>
      </p:sp>
      <p:sp>
        <p:nvSpPr>
          <p:cNvPr id="44" name="Rectangle 4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2102827"/>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6" name="Rectangle 45">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 y="4932939"/>
            <a:ext cx="11277601" cy="146614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8" name="Rectangle 47">
            <a:extLst>
              <a:ext uri="{FF2B5EF4-FFF2-40B4-BE49-F238E27FC236}">
                <a16:creationId xmlns:a16="http://schemas.microsoft.com/office/drawing/2014/main" id="{42280AB2-77A5-4CB7-AF7D-1795CA8DC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2728167"/>
            <a:ext cx="2115455" cy="206545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8948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5">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3981"/>
            <a:ext cx="11274158"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10CAC777-3A01-4899-B8CE-0BAA6F1B0E72}"/>
              </a:ext>
            </a:extLst>
          </p:cNvPr>
          <p:cNvSpPr>
            <a:spLocks noGrp="1"/>
          </p:cNvSpPr>
          <p:nvPr>
            <p:ph type="title"/>
          </p:nvPr>
        </p:nvSpPr>
        <p:spPr>
          <a:xfrm>
            <a:off x="731519" y="731520"/>
            <a:ext cx="10666145" cy="1426464"/>
          </a:xfrm>
        </p:spPr>
        <p:txBody>
          <a:bodyPr vert="horz" lIns="91440" tIns="45720" rIns="91440" bIns="45720" rtlCol="0">
            <a:normAutofit/>
          </a:bodyPr>
          <a:lstStyle/>
          <a:p>
            <a:r>
              <a:rPr lang="en-US">
                <a:solidFill>
                  <a:srgbClr val="FFFFFF"/>
                </a:solidFill>
                <a:cs typeface="Calibri Light"/>
              </a:rPr>
              <a:t>Resources</a:t>
            </a:r>
            <a:endParaRPr lang="en-US" kern="1200">
              <a:solidFill>
                <a:srgbClr val="FFFFFF"/>
              </a:solidFill>
              <a:latin typeface="+mj-lt"/>
              <a:cs typeface="Calibri Light"/>
            </a:endParaRPr>
          </a:p>
        </p:txBody>
      </p:sp>
      <p:sp>
        <p:nvSpPr>
          <p:cNvPr id="18" name="Rectangle 17">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9006933"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B4543E28-F39F-479B-B25D-BD953DB20AD3}"/>
              </a:ext>
            </a:extLst>
          </p:cNvPr>
          <p:cNvSpPr>
            <a:spLocks noGrp="1"/>
          </p:cNvSpPr>
          <p:nvPr>
            <p:ph idx="1"/>
          </p:nvPr>
        </p:nvSpPr>
        <p:spPr>
          <a:xfrm>
            <a:off x="789456" y="2789918"/>
            <a:ext cx="8370393" cy="3602120"/>
          </a:xfrm>
        </p:spPr>
        <p:txBody>
          <a:bodyPr vert="horz" lIns="91440" tIns="45720" rIns="91440" bIns="45720" rtlCol="0" anchor="ctr">
            <a:normAutofit/>
          </a:bodyPr>
          <a:lstStyle/>
          <a:p>
            <a:r>
              <a:rPr lang="en-US" sz="2600" dirty="0">
                <a:latin typeface="Calibri Light"/>
                <a:cs typeface="Calibri Light"/>
              </a:rPr>
              <a:t>CAPR 36-1, Civil Air Patrol Nondiscrimination Program</a:t>
            </a:r>
          </a:p>
          <a:p>
            <a:r>
              <a:rPr lang="en-US" sz="2600" dirty="0">
                <a:latin typeface="Calibri Light"/>
                <a:cs typeface="Calibri Light"/>
              </a:rPr>
              <a:t>CAPR 36-2, Complaints Under The Civil Air Patrol Nondiscrimination Program</a:t>
            </a:r>
          </a:p>
          <a:p>
            <a:r>
              <a:rPr lang="en-US" sz="2600" dirty="0">
                <a:latin typeface="Calibri Light"/>
                <a:cs typeface="Calibri Light"/>
                <a:hlinkClick r:id="rId2"/>
              </a:rPr>
              <a:t>National Commander's Nondiscrimination Memo</a:t>
            </a:r>
            <a:endParaRPr lang="en-US" sz="2600" dirty="0">
              <a:latin typeface="Calibri" panose="020F0502020204030204"/>
              <a:cs typeface="Calibri" panose="020F0502020204030204"/>
            </a:endParaRPr>
          </a:p>
          <a:p>
            <a:r>
              <a:rPr lang="en-US" sz="2600" dirty="0">
                <a:latin typeface="Calibri Light"/>
                <a:cs typeface="Calibri Light"/>
              </a:rPr>
              <a:t>CAP Pamphlet 1-10, Suggested Best Practices for Including Individuals with Special Needs, for additional guidelines and examples on accommodations.</a:t>
            </a:r>
            <a:endParaRPr lang="en-US" sz="2600" dirty="0">
              <a:ea typeface="+mn-lt"/>
              <a:cs typeface="+mn-lt"/>
            </a:endParaRPr>
          </a:p>
          <a:p>
            <a:pPr marL="0" indent="0">
              <a:buNone/>
            </a:pPr>
            <a:endParaRPr lang="en-US" sz="2600" kern="1200">
              <a:latin typeface="+mn-lt"/>
              <a:cs typeface="Calibri"/>
            </a:endParaRPr>
          </a:p>
        </p:txBody>
      </p:sp>
      <p:sp>
        <p:nvSpPr>
          <p:cNvPr id="20" name="Rectangle 19">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2480956"/>
            <a:ext cx="2112264"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2" name="Rectangle 21">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4529023"/>
            <a:ext cx="2107363"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188737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D435253-DB8B-457F-B973-27D853E10C04}"/>
              </a:ext>
            </a:extLst>
          </p:cNvPr>
          <p:cNvSpPr>
            <a:spLocks noGrp="1"/>
          </p:cNvSpPr>
          <p:nvPr>
            <p:ph type="title"/>
          </p:nvPr>
        </p:nvSpPr>
        <p:spPr>
          <a:xfrm>
            <a:off x="731520" y="731520"/>
            <a:ext cx="6089904" cy="1426464"/>
          </a:xfrm>
        </p:spPr>
        <p:txBody>
          <a:bodyPr>
            <a:normAutofit/>
          </a:bodyPr>
          <a:lstStyle/>
          <a:p>
            <a:r>
              <a:rPr lang="en-US">
                <a:solidFill>
                  <a:srgbClr val="FFFFFF"/>
                </a:solidFill>
                <a:cs typeface="Calibri Light"/>
              </a:rPr>
              <a:t>Conclusion</a:t>
            </a:r>
            <a:endParaRPr lang="en-US">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141B63D-19AE-4808-8AF1-92A2898ADB31}"/>
              </a:ext>
            </a:extLst>
          </p:cNvPr>
          <p:cNvSpPr>
            <a:spLocks noGrp="1"/>
          </p:cNvSpPr>
          <p:nvPr>
            <p:ph idx="1"/>
          </p:nvPr>
        </p:nvSpPr>
        <p:spPr>
          <a:xfrm>
            <a:off x="789456" y="2798385"/>
            <a:ext cx="10597729" cy="3283260"/>
          </a:xfrm>
        </p:spPr>
        <p:txBody>
          <a:bodyPr anchor="ctr">
            <a:normAutofit fontScale="92500" lnSpcReduction="10000"/>
          </a:bodyPr>
          <a:lstStyle/>
          <a:p>
            <a:pPr>
              <a:lnSpc>
                <a:spcPct val="100000"/>
              </a:lnSpc>
              <a:spcBef>
                <a:spcPts val="0"/>
              </a:spcBef>
            </a:pPr>
            <a:r>
              <a:rPr lang="en-US" sz="2700">
                <a:ea typeface="+mn-lt"/>
                <a:cs typeface="+mn-lt"/>
              </a:rPr>
              <a:t>CAP’s non-discrimination policy is based on public law as well as the Department of Defense and the United States Air Force policies.  </a:t>
            </a:r>
            <a:endParaRPr lang="en-US">
              <a:ea typeface="+mn-lt"/>
              <a:cs typeface="+mn-lt"/>
            </a:endParaRPr>
          </a:p>
          <a:p>
            <a:pPr>
              <a:lnSpc>
                <a:spcPct val="100000"/>
              </a:lnSpc>
              <a:spcBef>
                <a:spcPts val="0"/>
              </a:spcBef>
            </a:pPr>
            <a:r>
              <a:rPr lang="en-US" sz="2700">
                <a:ea typeface="+mn-lt"/>
                <a:cs typeface="+mn-lt"/>
              </a:rPr>
              <a:t>Every member shares responsibility for ensuring that the talents and capabilities of each individual are recognized, valued, and used toward enhancing mission accomplishment.</a:t>
            </a:r>
          </a:p>
          <a:p>
            <a:pPr>
              <a:lnSpc>
                <a:spcPct val="100000"/>
              </a:lnSpc>
              <a:spcBef>
                <a:spcPts val="0"/>
              </a:spcBef>
            </a:pPr>
            <a:r>
              <a:rPr lang="en-US" sz="2700">
                <a:ea typeface="+mn-lt"/>
                <a:cs typeface="+mn-lt"/>
              </a:rPr>
              <a:t>We gain strength by leveraging the diversity of all members and creating an inclusive environment in which each member is valued and encouraged to provide ideas critical to innovation, optimization, and organizational mission success.</a:t>
            </a:r>
            <a:endParaRPr lang="en-US"/>
          </a:p>
          <a:p>
            <a:pPr>
              <a:lnSpc>
                <a:spcPct val="100000"/>
              </a:lnSpc>
              <a:spcBef>
                <a:spcPts val="0"/>
              </a:spcBef>
            </a:pPr>
            <a:endParaRPr lang="en-US" sz="2700">
              <a:ea typeface="+mn-lt"/>
              <a:cs typeface="+mn-lt"/>
            </a:endParaRPr>
          </a:p>
        </p:txBody>
      </p:sp>
    </p:spTree>
    <p:extLst>
      <p:ext uri="{BB962C8B-B14F-4D97-AF65-F5344CB8AC3E}">
        <p14:creationId xmlns:p14="http://schemas.microsoft.com/office/powerpoint/2010/main" val="3404489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D5D5B07-4DA1-4B3F-97FA-A5247790874A}"/>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2020-2024 Strategic Plan</a:t>
            </a:r>
            <a:endParaRPr lang="en-US"/>
          </a:p>
        </p:txBody>
      </p:sp>
      <p:sp>
        <p:nvSpPr>
          <p:cNvPr id="3" name="Content Placeholder 2">
            <a:extLst>
              <a:ext uri="{FF2B5EF4-FFF2-40B4-BE49-F238E27FC236}">
                <a16:creationId xmlns:a16="http://schemas.microsoft.com/office/drawing/2014/main" id="{D490E247-869E-4C25-8D50-4E8F2B32E165}"/>
              </a:ext>
            </a:extLst>
          </p:cNvPr>
          <p:cNvSpPr>
            <a:spLocks noGrp="1"/>
          </p:cNvSpPr>
          <p:nvPr>
            <p:ph idx="1"/>
          </p:nvPr>
        </p:nvSpPr>
        <p:spPr>
          <a:xfrm>
            <a:off x="1367624" y="2490436"/>
            <a:ext cx="9708995" cy="4372305"/>
          </a:xfrm>
        </p:spPr>
        <p:txBody>
          <a:bodyPr anchor="ctr">
            <a:normAutofit fontScale="92500" lnSpcReduction="10000"/>
          </a:bodyPr>
          <a:lstStyle/>
          <a:p>
            <a:r>
              <a:rPr lang="en-US" dirty="0">
                <a:ea typeface="+mn-lt"/>
                <a:cs typeface="+mn-lt"/>
              </a:rPr>
              <a:t>Goal 4.  </a:t>
            </a:r>
            <a:r>
              <a:rPr lang="en-US" b="1" dirty="0">
                <a:ea typeface="+mn-lt"/>
                <a:cs typeface="+mn-lt"/>
              </a:rPr>
              <a:t>Model volunteerism and servant leadership as a respected nonprofit that embraces the power of diversity and inclusion.</a:t>
            </a:r>
            <a:r>
              <a:rPr lang="en-US" dirty="0">
                <a:ea typeface="+mn-lt"/>
                <a:cs typeface="+mn-lt"/>
              </a:rPr>
              <a:t> </a:t>
            </a:r>
            <a:endParaRPr lang="en-US" sz="3200">
              <a:ea typeface="+mn-lt"/>
              <a:cs typeface="+mn-lt"/>
            </a:endParaRPr>
          </a:p>
          <a:p>
            <a:pPr lvl="1"/>
            <a:r>
              <a:rPr lang="en-US" dirty="0">
                <a:ea typeface="+mn-lt"/>
                <a:cs typeface="+mn-lt"/>
              </a:rPr>
              <a:t>Diversity is a critical component of successful organizations. Ensuring that an organization embraces, seeks and celebrates diversity brings richness to the organization. </a:t>
            </a:r>
          </a:p>
          <a:p>
            <a:pPr lvl="1"/>
            <a:r>
              <a:rPr lang="en-US" dirty="0">
                <a:ea typeface="+mn-lt"/>
                <a:cs typeface="+mn-lt"/>
              </a:rPr>
              <a:t>Diversity of thought, gender, ethnicity and age makes the organization stronger. </a:t>
            </a:r>
          </a:p>
          <a:p>
            <a:pPr lvl="1"/>
            <a:r>
              <a:rPr lang="en-US" dirty="0">
                <a:ea typeface="+mn-lt"/>
                <a:cs typeface="+mn-lt"/>
              </a:rPr>
              <a:t>A key factor to achieving broad diversity is having an organization that is inclusive – all members have the same opportunity to participate, to be valued and to be successful. </a:t>
            </a:r>
          </a:p>
          <a:p>
            <a:pPr lvl="1"/>
            <a:r>
              <a:rPr lang="en-US" dirty="0">
                <a:ea typeface="+mn-lt"/>
                <a:cs typeface="+mn-lt"/>
              </a:rPr>
              <a:t>Each member joins CAP for a different reason.  Just like the diversity in our membership, so too is the diversity in the contributions each one makes, the levels they may attain in CAP and the satisfaction each receives by being a member.</a:t>
            </a:r>
            <a:endParaRPr lang="en-US" dirty="0">
              <a:cs typeface="Calibri"/>
            </a:endParaRPr>
          </a:p>
          <a:p>
            <a:endParaRPr lang="en-US"/>
          </a:p>
        </p:txBody>
      </p:sp>
    </p:spTree>
    <p:extLst>
      <p:ext uri="{BB962C8B-B14F-4D97-AF65-F5344CB8AC3E}">
        <p14:creationId xmlns:p14="http://schemas.microsoft.com/office/powerpoint/2010/main" val="2326403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D5D5B07-4DA1-4B3F-97FA-A5247790874A}"/>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CAPR 36-1, Civil Air Patrol Nondiscrimination Program states:</a:t>
            </a:r>
          </a:p>
        </p:txBody>
      </p:sp>
      <p:sp>
        <p:nvSpPr>
          <p:cNvPr id="3" name="Content Placeholder 2">
            <a:extLst>
              <a:ext uri="{FF2B5EF4-FFF2-40B4-BE49-F238E27FC236}">
                <a16:creationId xmlns:a16="http://schemas.microsoft.com/office/drawing/2014/main" id="{D490E247-869E-4C25-8D50-4E8F2B32E165}"/>
              </a:ext>
            </a:extLst>
          </p:cNvPr>
          <p:cNvSpPr>
            <a:spLocks noGrp="1"/>
          </p:cNvSpPr>
          <p:nvPr>
            <p:ph idx="1"/>
          </p:nvPr>
        </p:nvSpPr>
        <p:spPr>
          <a:xfrm>
            <a:off x="1367624" y="2490436"/>
            <a:ext cx="9708995" cy="3567173"/>
          </a:xfrm>
        </p:spPr>
        <p:txBody>
          <a:bodyPr anchor="ctr">
            <a:normAutofit/>
          </a:bodyPr>
          <a:lstStyle/>
          <a:p>
            <a:r>
              <a:rPr lang="en-US" sz="2400" i="1"/>
              <a:t>“It is CAP policy that no member shall be excluded from participation in, denied the benefits of, or subjected to discrimination with respect to accessibility to any CAP program or activity on the basis of race, color, sex, age, religion (creed), national origin (ancestry), sexual orientation, gender identity or expression, disability (formerly handicap), marital status, military or veteran status. However, each case is subject to applicable qualifications and ability standards for the CAP program or activity concerned. Further, it is Civil Air Patrol policy that no applicant meeting CAP’s minimum age requirement will be denied membership in CAP on the basis of any of the foregoing characteristics.”</a:t>
            </a:r>
          </a:p>
          <a:p>
            <a:endParaRPr lang="en-US" sz="2400"/>
          </a:p>
        </p:txBody>
      </p:sp>
    </p:spTree>
    <p:extLst>
      <p:ext uri="{BB962C8B-B14F-4D97-AF65-F5344CB8AC3E}">
        <p14:creationId xmlns:p14="http://schemas.microsoft.com/office/powerpoint/2010/main" val="96054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2FC699-7335-4909-AD6F-F6BFF0CC6DF6}"/>
              </a:ext>
            </a:extLst>
          </p:cNvPr>
          <p:cNvSpPr>
            <a:spLocks noGrp="1"/>
          </p:cNvSpPr>
          <p:nvPr>
            <p:ph type="title"/>
          </p:nvPr>
        </p:nvSpPr>
        <p:spPr>
          <a:xfrm>
            <a:off x="841248" y="334644"/>
            <a:ext cx="10509504" cy="1076914"/>
          </a:xfrm>
        </p:spPr>
        <p:txBody>
          <a:bodyPr anchor="ctr">
            <a:normAutofit/>
          </a:bodyPr>
          <a:lstStyle/>
          <a:p>
            <a:r>
              <a:rPr lang="en-US" sz="4000"/>
              <a:t>Nondiscrimination</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Content Placeholder 2">
            <a:extLst>
              <a:ext uri="{FF2B5EF4-FFF2-40B4-BE49-F238E27FC236}">
                <a16:creationId xmlns:a16="http://schemas.microsoft.com/office/drawing/2014/main" id="{D545FFF2-7526-415D-A90A-BA602E28DB81}"/>
              </a:ext>
            </a:extLst>
          </p:cNvPr>
          <p:cNvGraphicFramePr>
            <a:graphicFrameLocks noGrp="1"/>
          </p:cNvGraphicFramePr>
          <p:nvPr>
            <p:ph idx="1"/>
            <p:extLst>
              <p:ext uri="{D42A27DB-BD31-4B8C-83A1-F6EECF244321}">
                <p14:modId xmlns:p14="http://schemas.microsoft.com/office/powerpoint/2010/main" val="1790927298"/>
              </p:ext>
            </p:extLst>
          </p:nvPr>
        </p:nvGraphicFramePr>
        <p:xfrm>
          <a:off x="622539" y="1250531"/>
          <a:ext cx="11076317" cy="52714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7066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2FC699-7335-4909-AD6F-F6BFF0CC6DF6}"/>
              </a:ext>
            </a:extLst>
          </p:cNvPr>
          <p:cNvSpPr>
            <a:spLocks noGrp="1"/>
          </p:cNvSpPr>
          <p:nvPr>
            <p:ph type="title"/>
          </p:nvPr>
        </p:nvSpPr>
        <p:spPr>
          <a:xfrm>
            <a:off x="841248" y="334644"/>
            <a:ext cx="10509504" cy="1076914"/>
          </a:xfrm>
        </p:spPr>
        <p:txBody>
          <a:bodyPr anchor="ctr">
            <a:normAutofit/>
          </a:bodyPr>
          <a:lstStyle/>
          <a:p>
            <a:r>
              <a:rPr lang="en-US" sz="4000"/>
              <a:t>An Integrated Approach</a:t>
            </a:r>
            <a:endParaRPr lang="en-US"/>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8E4018DB-284E-4117-A6C6-91949AAE148D}"/>
              </a:ext>
            </a:extLst>
          </p:cNvPr>
          <p:cNvGraphicFramePr>
            <a:graphicFrameLocks noGrp="1"/>
          </p:cNvGraphicFramePr>
          <p:nvPr>
            <p:ph idx="1"/>
            <p:extLst>
              <p:ext uri="{D42A27DB-BD31-4B8C-83A1-F6EECF244321}">
                <p14:modId xmlns:p14="http://schemas.microsoft.com/office/powerpoint/2010/main" val="1097928191"/>
              </p:ext>
            </p:extLst>
          </p:nvPr>
        </p:nvGraphicFramePr>
        <p:xfrm>
          <a:off x="838200" y="1349172"/>
          <a:ext cx="10492079" cy="5311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1134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3981"/>
            <a:ext cx="11274158"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BE3EE3B-BA1D-4AB0-8BFA-4E30A7AD1940}"/>
              </a:ext>
            </a:extLst>
          </p:cNvPr>
          <p:cNvSpPr>
            <a:spLocks noGrp="1"/>
          </p:cNvSpPr>
          <p:nvPr>
            <p:ph type="title"/>
          </p:nvPr>
        </p:nvSpPr>
        <p:spPr>
          <a:xfrm>
            <a:off x="731519" y="731520"/>
            <a:ext cx="10666145" cy="1426464"/>
          </a:xfrm>
        </p:spPr>
        <p:txBody>
          <a:bodyPr>
            <a:normAutofit/>
          </a:bodyPr>
          <a:lstStyle/>
          <a:p>
            <a:r>
              <a:rPr lang="en-US">
                <a:solidFill>
                  <a:srgbClr val="FFFFFF"/>
                </a:solidFill>
              </a:rPr>
              <a:t>Diversity</a:t>
            </a: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9006933"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3907834-1CA5-4D99-89CE-9D01CF7D4629}"/>
              </a:ext>
            </a:extLst>
          </p:cNvPr>
          <p:cNvSpPr>
            <a:spLocks noGrp="1"/>
          </p:cNvSpPr>
          <p:nvPr>
            <p:ph idx="1"/>
          </p:nvPr>
        </p:nvSpPr>
        <p:spPr>
          <a:xfrm>
            <a:off x="588173" y="2588635"/>
            <a:ext cx="8887977" cy="3803403"/>
          </a:xfrm>
        </p:spPr>
        <p:txBody>
          <a:bodyPr anchor="ctr">
            <a:normAutofit fontScale="92500" lnSpcReduction="10000"/>
          </a:bodyPr>
          <a:lstStyle/>
          <a:p>
            <a:r>
              <a:rPr lang="en-US" sz="2400"/>
              <a:t>Diversity and inclusion can mean different things to different people and organizations.  </a:t>
            </a:r>
          </a:p>
          <a:p>
            <a:r>
              <a:rPr lang="en-US" sz="2400"/>
              <a:t>For CAP’s purposes, d</a:t>
            </a:r>
            <a:r>
              <a:rPr lang="en-US" sz="2400" i="1"/>
              <a:t>iversity</a:t>
            </a:r>
            <a:r>
              <a:rPr lang="en-US" sz="2400"/>
              <a:t> is a composite of individual characteristics, experiences, and abilities consistent with the CAP Mission and Core Values and reflective of the communities in which we serve. </a:t>
            </a:r>
            <a:endParaRPr lang="en-US" sz="2400">
              <a:cs typeface="Calibri"/>
            </a:endParaRPr>
          </a:p>
          <a:p>
            <a:r>
              <a:rPr lang="en-US" sz="2400"/>
              <a:t>Civil Air Patrol diversity includes but is not limited to: </a:t>
            </a:r>
            <a:r>
              <a:rPr lang="en-US" sz="2400">
                <a:ea typeface="+mn-lt"/>
                <a:cs typeface="+mn-lt"/>
              </a:rPr>
              <a:t>personal life experiences, geographic background, socioeconomic background, cultural knowledge, educational background, work background, language abilities, physical abilities, philosophical and spiritual perspectives, race, color, sex, age, religion (creed), national origin (ancestry), sexual orientation, gender identity or expression, disability, marital status, and military or veteran status.</a:t>
            </a:r>
          </a:p>
          <a:p>
            <a:endParaRPr lang="en-US" sz="2400"/>
          </a:p>
        </p:txBody>
      </p:sp>
      <p:sp>
        <p:nvSpPr>
          <p:cNvPr id="25" name="Rectangle 24">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2480956"/>
            <a:ext cx="2112264"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7" name="Rectangle 26">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4529023"/>
            <a:ext cx="2107363"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972832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3981"/>
            <a:ext cx="11274158"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052D264-DAE9-4000-B801-09131917556F}"/>
              </a:ext>
            </a:extLst>
          </p:cNvPr>
          <p:cNvSpPr>
            <a:spLocks noGrp="1"/>
          </p:cNvSpPr>
          <p:nvPr>
            <p:ph type="title"/>
          </p:nvPr>
        </p:nvSpPr>
        <p:spPr>
          <a:xfrm>
            <a:off x="731519" y="731520"/>
            <a:ext cx="10666145" cy="1426464"/>
          </a:xfrm>
        </p:spPr>
        <p:txBody>
          <a:bodyPr>
            <a:normAutofit/>
          </a:bodyPr>
          <a:lstStyle/>
          <a:p>
            <a:r>
              <a:rPr lang="en-US">
                <a:solidFill>
                  <a:srgbClr val="FFFFFF"/>
                </a:solidFill>
              </a:rPr>
              <a:t>Inclusion</a:t>
            </a:r>
          </a:p>
        </p:txBody>
      </p:sp>
      <p:sp>
        <p:nvSpPr>
          <p:cNvPr id="21" name="Rectangle 2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9006933"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1EA2DC0-E566-4434-86F9-8479F8DCBA14}"/>
              </a:ext>
            </a:extLst>
          </p:cNvPr>
          <p:cNvSpPr>
            <a:spLocks noGrp="1"/>
          </p:cNvSpPr>
          <p:nvPr>
            <p:ph idx="1"/>
          </p:nvPr>
        </p:nvSpPr>
        <p:spPr>
          <a:xfrm>
            <a:off x="789456" y="2789918"/>
            <a:ext cx="8370393" cy="3300196"/>
          </a:xfrm>
        </p:spPr>
        <p:txBody>
          <a:bodyPr anchor="ctr">
            <a:normAutofit/>
          </a:bodyPr>
          <a:lstStyle/>
          <a:p>
            <a:r>
              <a:rPr lang="en-US" sz="2600" i="1" dirty="0"/>
              <a:t>Inclusion</a:t>
            </a:r>
            <a:r>
              <a:rPr lang="en-US" sz="2600" dirty="0"/>
              <a:t> is the process of creating a culture where all members of the organization are encouraged to make their fullest contributions to the success of the group, and where there are no unnecessary barriers to success.  </a:t>
            </a:r>
          </a:p>
          <a:p>
            <a:r>
              <a:rPr lang="en-US" sz="2600" dirty="0"/>
              <a:t>Every member shares responsibility for ensuring that the talents and capabilities of each individual are recognized, valued, and used toward enhancing mission accomplishment.</a:t>
            </a:r>
            <a:endParaRPr lang="en-US" sz="2600" dirty="0">
              <a:cs typeface="Calibri"/>
            </a:endParaRPr>
          </a:p>
          <a:p>
            <a:endParaRPr lang="en-US" sz="2600"/>
          </a:p>
        </p:txBody>
      </p:sp>
      <p:sp>
        <p:nvSpPr>
          <p:cNvPr id="23" name="Rectangle 22">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2480956"/>
            <a:ext cx="2112264"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5" name="Rectangle 2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4529023"/>
            <a:ext cx="2107363"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532928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8668263-0FA5-466F-8685-4853A3051B3C}"/>
              </a:ext>
            </a:extLst>
          </p:cNvPr>
          <p:cNvSpPr>
            <a:spLocks noGrp="1"/>
          </p:cNvSpPr>
          <p:nvPr>
            <p:ph type="title"/>
          </p:nvPr>
        </p:nvSpPr>
        <p:spPr>
          <a:xfrm>
            <a:off x="731520" y="731520"/>
            <a:ext cx="6089904" cy="1426464"/>
          </a:xfrm>
        </p:spPr>
        <p:txBody>
          <a:bodyPr>
            <a:normAutofit/>
          </a:bodyPr>
          <a:lstStyle/>
          <a:p>
            <a:r>
              <a:rPr lang="en-US">
                <a:solidFill>
                  <a:srgbClr val="FFFFFF"/>
                </a:solidFill>
              </a:rPr>
              <a:t>Strength in Diversity</a:t>
            </a: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3" name="Rectangle 22">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5" name="Rectangle 2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413CA77-C95C-4107-810B-61CBA226C98B}"/>
              </a:ext>
            </a:extLst>
          </p:cNvPr>
          <p:cNvSpPr>
            <a:spLocks noGrp="1"/>
          </p:cNvSpPr>
          <p:nvPr>
            <p:ph idx="1"/>
          </p:nvPr>
        </p:nvSpPr>
        <p:spPr>
          <a:xfrm>
            <a:off x="789456" y="2798385"/>
            <a:ext cx="10597729" cy="3283260"/>
          </a:xfrm>
        </p:spPr>
        <p:txBody>
          <a:bodyPr anchor="ctr">
            <a:normAutofit/>
          </a:bodyPr>
          <a:lstStyle/>
          <a:p>
            <a:r>
              <a:rPr lang="en-US" sz="2700"/>
              <a:t>Diversity is critical for strong support for our local communities across the United States. </a:t>
            </a:r>
          </a:p>
          <a:p>
            <a:r>
              <a:rPr lang="en-US" sz="2700"/>
              <a:t>We gain strength by leveraging the diversity of all members and creating an inclusive environment in which each member is valued and encouraged to provide ideas critical to innovation, optimization, and organizational mission success.</a:t>
            </a:r>
          </a:p>
          <a:p>
            <a:endParaRPr lang="en-US" sz="2700"/>
          </a:p>
        </p:txBody>
      </p:sp>
    </p:spTree>
    <p:extLst>
      <p:ext uri="{BB962C8B-B14F-4D97-AF65-F5344CB8AC3E}">
        <p14:creationId xmlns:p14="http://schemas.microsoft.com/office/powerpoint/2010/main" val="1186331773"/>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323232"/>
      </a:dk2>
      <a:lt2>
        <a:srgbClr val="E3DED1"/>
      </a:lt2>
      <a:accent1>
        <a:srgbClr val="0D2C3E"/>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38F147E5AEC9C439FABA8ED112EF4E1" ma:contentTypeVersion="13" ma:contentTypeDescription="Create a new document." ma:contentTypeScope="" ma:versionID="5866a92bfa0226e931e1a59340a04677">
  <xsd:schema xmlns:xsd="http://www.w3.org/2001/XMLSchema" xmlns:xs="http://www.w3.org/2001/XMLSchema" xmlns:p="http://schemas.microsoft.com/office/2006/metadata/properties" xmlns:ns3="66e57591-e8d4-4723-a0c6-c48df1e33bbb" xmlns:ns4="239376fd-d10e-4f12-82ee-d876ae5feb13" targetNamespace="http://schemas.microsoft.com/office/2006/metadata/properties" ma:root="true" ma:fieldsID="1d517c9a6524d15b6da6509c24f6c6bf" ns3:_="" ns4:_="">
    <xsd:import namespace="66e57591-e8d4-4723-a0c6-c48df1e33bbb"/>
    <xsd:import namespace="239376fd-d10e-4f12-82ee-d876ae5feb1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e57591-e8d4-4723-a0c6-c48df1e33b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9376fd-d10e-4f12-82ee-d876ae5feb1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95CC55-10AA-4118-A8B1-D0D57347AC4F}">
  <ds:schemaRefs>
    <ds:schemaRef ds:uri="http://schemas.microsoft.com/sharepoint/v3/contenttype/forms"/>
  </ds:schemaRefs>
</ds:datastoreItem>
</file>

<file path=customXml/itemProps2.xml><?xml version="1.0" encoding="utf-8"?>
<ds:datastoreItem xmlns:ds="http://schemas.openxmlformats.org/officeDocument/2006/customXml" ds:itemID="{049562FB-C399-499C-89FF-165FBC727D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e57591-e8d4-4723-a0c6-c48df1e33bbb"/>
    <ds:schemaRef ds:uri="239376fd-d10e-4f12-82ee-d876ae5feb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9F1247-0FA0-4DAC-895E-17A6FE4D6F45}">
  <ds:schemaRefs>
    <ds:schemaRef ds:uri="http://schemas.microsoft.com/office/infopath/2007/PartnerControls"/>
    <ds:schemaRef ds:uri="http://purl.org/dc/terms/"/>
    <ds:schemaRef ds:uri="http://schemas.microsoft.com/office/2006/documentManagement/types"/>
    <ds:schemaRef ds:uri="http://purl.org/dc/dcmitype/"/>
    <ds:schemaRef ds:uri="http://schemas.openxmlformats.org/package/2006/metadata/core-properties"/>
    <ds:schemaRef ds:uri="http://www.w3.org/XML/1998/namespace"/>
    <ds:schemaRef ds:uri="239376fd-d10e-4f12-82ee-d876ae5feb13"/>
    <ds:schemaRef ds:uri="66e57591-e8d4-4723-a0c6-c48df1e33bbb"/>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TotalTime>
  <Words>2602</Words>
  <Application>Microsoft Office PowerPoint</Application>
  <PresentationFormat>Widescreen</PresentationFormat>
  <Paragraphs>160</Paragraphs>
  <Slides>27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Diversity, Equal Opportunity, and Nondiscrimination</vt:lpstr>
      <vt:lpstr>Commander’s Intent</vt:lpstr>
      <vt:lpstr>2020-2024 Strategic Plan</vt:lpstr>
      <vt:lpstr>CAPR 36-1, Civil Air Patrol Nondiscrimination Program states:</vt:lpstr>
      <vt:lpstr>Nondiscrimination</vt:lpstr>
      <vt:lpstr>An Integrated Approach</vt:lpstr>
      <vt:lpstr>Diversity</vt:lpstr>
      <vt:lpstr>Inclusion</vt:lpstr>
      <vt:lpstr>Strength in Diversity</vt:lpstr>
      <vt:lpstr>Benefits of a Diverse Organization</vt:lpstr>
      <vt:lpstr>Diversity includes all of us, recognizing each member’s unique experience and enhancing the volunteer  experience.  </vt:lpstr>
      <vt:lpstr>Reasonable Accommodations</vt:lpstr>
      <vt:lpstr>Reasonable Accommodations</vt:lpstr>
      <vt:lpstr>Accommodation Examples</vt:lpstr>
      <vt:lpstr>Accommodation Examples</vt:lpstr>
      <vt:lpstr>Accommodation Examples</vt:lpstr>
      <vt:lpstr>Uniform Waivers</vt:lpstr>
      <vt:lpstr>Requesting a  Uniform Waiver</vt:lpstr>
      <vt:lpstr>Religious Accommodation Request</vt:lpstr>
      <vt:lpstr>Commander’s Responsibilities</vt:lpstr>
      <vt:lpstr>Complaints under the Nondiscrimination Policy</vt:lpstr>
      <vt:lpstr>Complaints  under the Nondiscrimination Policy</vt:lpstr>
      <vt:lpstr>Requirements for Filing a Complaint</vt:lpstr>
      <vt:lpstr>Contacting the Equal Opportunity Officer</vt:lpstr>
      <vt:lpstr>The previous requirements are just a summary of the process: members should review the entire process in CAPR 36-2 for full details.</vt:lpstr>
      <vt:lpstr>Resources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Equal Opportunity, and Nondiscrimination</dc:title>
  <dc:creator>Peregoy, Jared</dc:creator>
  <cp:lastModifiedBy>Peregoy, Jared</cp:lastModifiedBy>
  <cp:revision>13</cp:revision>
  <dcterms:created xsi:type="dcterms:W3CDTF">2020-07-17T11:47:30Z</dcterms:created>
  <dcterms:modified xsi:type="dcterms:W3CDTF">2020-08-05T14:33:46Z</dcterms:modified>
</cp:coreProperties>
</file>